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32"/>
  </p:notesMasterIdLst>
  <p:sldIdLst>
    <p:sldId id="349" r:id="rId2"/>
    <p:sldId id="350" r:id="rId3"/>
    <p:sldId id="351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48" r:id="rId12"/>
    <p:sldId id="262" r:id="rId13"/>
    <p:sldId id="263" r:id="rId14"/>
    <p:sldId id="305" r:id="rId15"/>
    <p:sldId id="300" r:id="rId16"/>
    <p:sldId id="308" r:id="rId17"/>
    <p:sldId id="303" r:id="rId18"/>
    <p:sldId id="304" r:id="rId19"/>
    <p:sldId id="314" r:id="rId20"/>
    <p:sldId id="327" r:id="rId21"/>
    <p:sldId id="315" r:id="rId22"/>
    <p:sldId id="316" r:id="rId23"/>
    <p:sldId id="317" r:id="rId24"/>
    <p:sldId id="325" r:id="rId25"/>
    <p:sldId id="320" r:id="rId26"/>
    <p:sldId id="318" r:id="rId27"/>
    <p:sldId id="321" r:id="rId28"/>
    <p:sldId id="322" r:id="rId29"/>
    <p:sldId id="274" r:id="rId30"/>
    <p:sldId id="346" r:id="rId31"/>
  </p:sldIdLst>
  <p:sldSz cx="9144000" cy="6858000" type="screen4x3"/>
  <p:notesSz cx="6858000" cy="9144000"/>
  <p:embeddedFontLst>
    <p:embeddedFont>
      <p:font typeface="Arial Narrow" panose="020B0604020202020204" pitchFamily="3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08" userDrawn="1">
          <p15:clr>
            <a:srgbClr val="A4A3A4"/>
          </p15:clr>
        </p15:guide>
        <p15:guide id="2" pos="2112" userDrawn="1">
          <p15:clr>
            <a:srgbClr val="A4A3A4"/>
          </p15:clr>
        </p15:guide>
        <p15:guide id="3" pos="552" userDrawn="1">
          <p15:clr>
            <a:srgbClr val="A4A3A4"/>
          </p15:clr>
        </p15:guide>
        <p15:guide id="4" orient="horz" pos="2400" userDrawn="1">
          <p15:clr>
            <a:srgbClr val="A4A3A4"/>
          </p15:clr>
        </p15:guide>
        <p15:guide id="5" orient="horz" pos="1464" userDrawn="1">
          <p15:clr>
            <a:srgbClr val="A4A3A4"/>
          </p15:clr>
        </p15:guide>
        <p15:guide id="6" pos="2304" userDrawn="1">
          <p15:clr>
            <a:srgbClr val="A4A3A4"/>
          </p15:clr>
        </p15:guide>
        <p15:guide id="7" pos="2472" userDrawn="1">
          <p15:clr>
            <a:srgbClr val="A4A3A4"/>
          </p15:clr>
        </p15:guide>
        <p15:guide id="8" pos="5208" userDrawn="1">
          <p15:clr>
            <a:srgbClr val="A4A3A4"/>
          </p15:clr>
        </p15:guide>
        <p15:guide id="9" pos="2328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80"/>
    <a:srgbClr val="3F3F3F"/>
    <a:srgbClr val="2A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B2B35A-CA78-4CBC-A4CC-804E8FA03DFD}">
  <a:tblStyle styleId="{CCB2B35A-CA78-4CBC-A4CC-804E8FA03D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3" autoAdjust="0"/>
    <p:restoredTop sz="68930" autoAdjust="0"/>
  </p:normalViewPr>
  <p:slideViewPr>
    <p:cSldViewPr snapToGrid="0">
      <p:cViewPr varScale="1">
        <p:scale>
          <a:sx n="81" d="100"/>
          <a:sy n="81" d="100"/>
        </p:scale>
        <p:origin x="2280" y="176"/>
      </p:cViewPr>
      <p:guideLst>
        <p:guide orient="horz" pos="1608"/>
        <p:guide pos="2112"/>
        <p:guide pos="552"/>
        <p:guide orient="horz" pos="2400"/>
        <p:guide orient="horz" pos="1464"/>
        <p:guide pos="2304"/>
        <p:guide pos="2472"/>
        <p:guide pos="5208"/>
        <p:guide pos="2328"/>
        <p:guide orient="horz" pos="15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2280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Compression Ratio @30fps</a:t>
            </a:r>
          </a:p>
        </c:rich>
      </c:tx>
      <c:layout>
        <c:manualLayout>
          <c:xMode val="edge"/>
          <c:yMode val="edge"/>
          <c:x val="0.1530663316833849"/>
          <c:y val="7.32559984013876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Compression Ratio @ 30fps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360p</c:v>
                </c:pt>
                <c:pt idx="1">
                  <c:v>720p</c:v>
                </c:pt>
                <c:pt idx="2">
                  <c:v>1080p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44</c:v>
                </c:pt>
                <c:pt idx="1">
                  <c:v>71</c:v>
                </c:pt>
                <c:pt idx="2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5E-BC43-97E7-45DC051B4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2566448"/>
        <c:axId val="1122559920"/>
      </c:barChart>
      <c:catAx>
        <c:axId val="112256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22559920"/>
        <c:crosses val="autoZero"/>
        <c:auto val="1"/>
        <c:lblAlgn val="ctr"/>
        <c:lblOffset val="0"/>
        <c:tickLblSkip val="1"/>
        <c:tickMarkSkip val="1"/>
        <c:noMultiLvlLbl val="0"/>
      </c:catAx>
      <c:valAx>
        <c:axId val="112255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22566448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 w="0" cap="flat">
              <a:solidFill>
                <a:srgbClr val="00B0F0"/>
              </a:solidFill>
              <a:round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14</c:v>
                </c:pt>
                <c:pt idx="6">
                  <c:v>16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7.2187999999999999</c:v>
                </c:pt>
                <c:pt idx="1">
                  <c:v>6.7691999999999997</c:v>
                </c:pt>
                <c:pt idx="2">
                  <c:v>5.9859</c:v>
                </c:pt>
                <c:pt idx="3">
                  <c:v>5.7751000000000001</c:v>
                </c:pt>
                <c:pt idx="4">
                  <c:v>4.8548</c:v>
                </c:pt>
                <c:pt idx="5">
                  <c:v>3.85</c:v>
                </c:pt>
                <c:pt idx="6">
                  <c:v>3.6595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86-8043-96F8-C69E110FBB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7"/>
        <c:axId val="1122556656"/>
        <c:axId val="1122560464"/>
      </c:barChart>
      <c:catAx>
        <c:axId val="112255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22560464"/>
        <c:crosses val="autoZero"/>
        <c:auto val="1"/>
        <c:lblAlgn val="ctr"/>
        <c:lblOffset val="0"/>
        <c:noMultiLvlLbl val="0"/>
      </c:catAx>
      <c:valAx>
        <c:axId val="1122560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2255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030A0">
                <a:alpha val="65000"/>
              </a:srgbClr>
            </a:solidFill>
            <a:ln w="0" cap="flat">
              <a:noFill/>
              <a:round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Still</c:v>
                </c:pt>
                <c:pt idx="1">
                  <c:v>Moving
Left and Right</c:v>
                </c:pt>
                <c:pt idx="2">
                  <c:v>Rotation</c:v>
                </c:pt>
                <c:pt idx="3">
                  <c:v>Talking</c:v>
                </c:pt>
                <c:pt idx="4">
                  <c:v>Moving
Up and Down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7.2187999999999999</c:v>
                </c:pt>
                <c:pt idx="1">
                  <c:v>6.3361000000000001</c:v>
                </c:pt>
                <c:pt idx="2">
                  <c:v>5.8070000000000004</c:v>
                </c:pt>
                <c:pt idx="3">
                  <c:v>6.0326000000000004</c:v>
                </c:pt>
                <c:pt idx="4">
                  <c:v>5.5072000000000001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8A-D443-8FCE-89EEE1E085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-27"/>
        <c:axId val="1122561552"/>
        <c:axId val="1122562096"/>
      </c:barChart>
      <c:catAx>
        <c:axId val="112256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22562096"/>
        <c:crosses val="autoZero"/>
        <c:auto val="0"/>
        <c:lblAlgn val="ctr"/>
        <c:lblOffset val="0"/>
        <c:tickMarkSkip val="1"/>
        <c:noMultiLvlLbl val="0"/>
      </c:catAx>
      <c:valAx>
        <c:axId val="1122562096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2256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71519696260577"/>
          <c:y val="7.8460085263629895E-2"/>
          <c:w val="0.88228480303739421"/>
          <c:h val="0.771755652221489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8080"/>
            </a:solidFill>
            <a:ln w="0" cap="flat">
              <a:solidFill>
                <a:srgbClr val="FF8080"/>
              </a:solidFill>
              <a:round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14</c:v>
                </c:pt>
                <c:pt idx="6">
                  <c:v>16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2.2450000000000001</c:v>
                </c:pt>
                <c:pt idx="1">
                  <c:v>0.99160000000000004</c:v>
                </c:pt>
                <c:pt idx="2">
                  <c:v>0.77400000000000002</c:v>
                </c:pt>
                <c:pt idx="3">
                  <c:v>0.40899999999999997</c:v>
                </c:pt>
                <c:pt idx="4">
                  <c:v>0.309</c:v>
                </c:pt>
                <c:pt idx="5">
                  <c:v>7.1999999999999995E-2</c:v>
                </c:pt>
                <c:pt idx="6">
                  <c:v>3.9E-2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69-8447-A6DB-D79DE02588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-51"/>
        <c:axId val="812156864"/>
        <c:axId val="812154144"/>
      </c:barChart>
      <c:catAx>
        <c:axId val="81215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12154144"/>
        <c:crosses val="autoZero"/>
        <c:auto val="0"/>
        <c:lblAlgn val="ctr"/>
        <c:lblOffset val="0"/>
        <c:noMultiLvlLbl val="0"/>
      </c:catAx>
      <c:valAx>
        <c:axId val="812154144"/>
        <c:scaling>
          <c:orientation val="minMax"/>
          <c:max val="2.5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12156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36127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2515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5161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5342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7436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5162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7770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4726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8498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9180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0232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244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753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6176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350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703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009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477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80752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85178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33836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98511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Shape 93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0" name="Shape 9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Shape 94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529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75390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3729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1559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200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508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7129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0102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2591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solidFill>
          <a:schemeClr val="dk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880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388126"/>
            <a:ext cx="8229600" cy="473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0000" y="5608956"/>
            <a:ext cx="1035844" cy="929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18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117880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880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0" y="2831335"/>
            <a:ext cx="9144000" cy="117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0.tiff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17.jpg"/><Relationship Id="rId10" Type="http://schemas.openxmlformats.org/officeDocument/2006/relationships/image" Target="../media/image24.tiff"/><Relationship Id="rId4" Type="http://schemas.openxmlformats.org/officeDocument/2006/relationships/image" Target="../media/image21.jpg"/><Relationship Id="rId9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5" Type="http://schemas.openxmlformats.org/officeDocument/2006/relationships/image" Target="../media/image3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Relationship Id="rId1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342900" y="1831333"/>
            <a:ext cx="8637814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Towards Battery-free HD Video Streaming</a:t>
            </a:r>
            <a:endParaRPr dirty="0"/>
          </a:p>
        </p:txBody>
      </p:sp>
      <p:sp>
        <p:nvSpPr>
          <p:cNvPr id="85" name="Shape 85"/>
          <p:cNvSpPr txBox="1">
            <a:spLocks noGrp="1"/>
          </p:cNvSpPr>
          <p:nvPr>
            <p:ph type="subTitle" idx="1"/>
          </p:nvPr>
        </p:nvSpPr>
        <p:spPr>
          <a:xfrm>
            <a:off x="864817" y="3564804"/>
            <a:ext cx="7593980" cy="1287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Saman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Naderiparizi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Mehrdad Hessar,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Vamsi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Talla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Shyam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Gollakota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Joshua R. Smith</a:t>
            </a: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A439E-A82D-457A-876F-306D481278EB}"/>
              </a:ext>
            </a:extLst>
          </p:cNvPr>
          <p:cNvSpPr/>
          <p:nvPr/>
        </p:nvSpPr>
        <p:spPr>
          <a:xfrm>
            <a:off x="7060367" y="5163015"/>
            <a:ext cx="1920347" cy="14700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549B34-217E-854D-BD4D-BC1C4ADC9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816" y="5228816"/>
            <a:ext cx="1629184" cy="16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15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880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Real-Time Demo</a:t>
            </a:r>
            <a:endParaRPr dirty="0"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0" y="3117094"/>
            <a:ext cx="9144000" cy="66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sym typeface="Calibri"/>
              </a:rPr>
              <a:t>112 X 112 Resolution Video Streaming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3642549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880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Demo 2</a:t>
            </a:r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9045FE-1A63-1149-A5D1-5A32D072A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0"/>
            <a:ext cx="5791200" cy="43434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7D07180-C62D-1C47-B2F1-0F9DE3762968}"/>
              </a:ext>
            </a:extLst>
          </p:cNvPr>
          <p:cNvGrpSpPr/>
          <p:nvPr/>
        </p:nvGrpSpPr>
        <p:grpSpPr>
          <a:xfrm>
            <a:off x="357187" y="4256212"/>
            <a:ext cx="3559177" cy="1048726"/>
            <a:chOff x="2038955" y="3742021"/>
            <a:chExt cx="3559177" cy="1048726"/>
          </a:xfrm>
        </p:grpSpPr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AD1F018A-DD7F-ED4A-B3E6-AB616ADF856F}"/>
                </a:ext>
              </a:extLst>
            </p:cNvPr>
            <p:cNvSpPr txBox="1"/>
            <p:nvPr/>
          </p:nvSpPr>
          <p:spPr>
            <a:xfrm>
              <a:off x="2038955" y="3742021"/>
              <a:ext cx="3300413" cy="95410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Single tone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transmitter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46669B1-48A8-2741-A590-07DBCFC4C849}"/>
                </a:ext>
              </a:extLst>
            </p:cNvPr>
            <p:cNvCxnSpPr>
              <a:cxnSpLocks/>
            </p:cNvCxnSpPr>
            <p:nvPr/>
          </p:nvCxnSpPr>
          <p:spPr>
            <a:xfrm>
              <a:off x="2558068" y="4790747"/>
              <a:ext cx="3040064" cy="0"/>
            </a:xfrm>
            <a:prstGeom prst="straightConnector1">
              <a:avLst/>
            </a:prstGeom>
            <a:ln w="1016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F6539E-C345-7545-8241-57A7E9A821D2}"/>
              </a:ext>
            </a:extLst>
          </p:cNvPr>
          <p:cNvGrpSpPr/>
          <p:nvPr/>
        </p:nvGrpSpPr>
        <p:grpSpPr>
          <a:xfrm>
            <a:off x="174524" y="3117447"/>
            <a:ext cx="4262023" cy="954107"/>
            <a:chOff x="3222524" y="2499607"/>
            <a:chExt cx="4262023" cy="95410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FF8C7-7596-B448-85C9-CCFBD98EC8D9}"/>
                </a:ext>
              </a:extLst>
            </p:cNvPr>
            <p:cNvSpPr txBox="1"/>
            <p:nvPr/>
          </p:nvSpPr>
          <p:spPr>
            <a:xfrm>
              <a:off x="3222524" y="2499607"/>
              <a:ext cx="36662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Low-resolution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camera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C0E008A-D420-1A47-926D-614E57FBB228}"/>
                </a:ext>
              </a:extLst>
            </p:cNvPr>
            <p:cNvCxnSpPr>
              <a:cxnSpLocks/>
            </p:cNvCxnSpPr>
            <p:nvPr/>
          </p:nvCxnSpPr>
          <p:spPr>
            <a:xfrm>
              <a:off x="3924300" y="3453714"/>
              <a:ext cx="3560247" cy="0"/>
            </a:xfrm>
            <a:prstGeom prst="straightConnector1">
              <a:avLst/>
            </a:prstGeom>
            <a:ln w="1016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FAC7A-BFF9-8949-969E-65D0AD094FC3}"/>
              </a:ext>
            </a:extLst>
          </p:cNvPr>
          <p:cNvGrpSpPr/>
          <p:nvPr/>
        </p:nvGrpSpPr>
        <p:grpSpPr>
          <a:xfrm>
            <a:off x="3811829" y="1515732"/>
            <a:ext cx="3666297" cy="3170568"/>
            <a:chOff x="5970143" y="974126"/>
            <a:chExt cx="3666297" cy="3170568"/>
          </a:xfrm>
        </p:grpSpPr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4229A24E-EFC3-2043-89B2-A10E4E6FBBD0}"/>
                </a:ext>
              </a:extLst>
            </p:cNvPr>
            <p:cNvSpPr txBox="1"/>
            <p:nvPr/>
          </p:nvSpPr>
          <p:spPr>
            <a:xfrm>
              <a:off x="5970143" y="974126"/>
              <a:ext cx="3666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Receiver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4D68315-8C6F-FD47-9B49-EDB14FD9CEB1}"/>
                </a:ext>
              </a:extLst>
            </p:cNvPr>
            <p:cNvCxnSpPr>
              <a:cxnSpLocks/>
            </p:cNvCxnSpPr>
            <p:nvPr/>
          </p:nvCxnSpPr>
          <p:spPr>
            <a:xfrm>
              <a:off x="7838530" y="1596113"/>
              <a:ext cx="0" cy="2548581"/>
            </a:xfrm>
            <a:prstGeom prst="straightConnector1">
              <a:avLst/>
            </a:prstGeom>
            <a:ln w="1016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9415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Box 198">
            <a:extLst>
              <a:ext uri="{FF2B5EF4-FFF2-40B4-BE49-F238E27FC236}">
                <a16:creationId xmlns:a16="http://schemas.microsoft.com/office/drawing/2014/main" id="{128DDD7C-0B3D-054A-B24B-AC424E81D9A9}"/>
              </a:ext>
            </a:extLst>
          </p:cNvPr>
          <p:cNvSpPr txBox="1"/>
          <p:nvPr/>
        </p:nvSpPr>
        <p:spPr>
          <a:xfrm>
            <a:off x="1577913" y="2864350"/>
            <a:ext cx="1386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Analog Pixel Values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5FB92E1-BF3A-7F47-B38E-C76A73A40F60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1675523" y="2853399"/>
            <a:ext cx="1228005" cy="261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87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Technical Challenges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6CA91E5-5451-4F4D-9C2B-78EBFE68FE25}"/>
              </a:ext>
            </a:extLst>
          </p:cNvPr>
          <p:cNvGrpSpPr/>
          <p:nvPr/>
        </p:nvGrpSpPr>
        <p:grpSpPr>
          <a:xfrm>
            <a:off x="-7140" y="2088761"/>
            <a:ext cx="1738385" cy="1916148"/>
            <a:chOff x="236700" y="2401281"/>
            <a:chExt cx="1738385" cy="19161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0BBFA35-7CF2-DE42-8000-8EB24E3B76B8}"/>
                </a:ext>
              </a:extLst>
            </p:cNvPr>
            <p:cNvGrpSpPr/>
            <p:nvPr/>
          </p:nvGrpSpPr>
          <p:grpSpPr>
            <a:xfrm>
              <a:off x="236700" y="2401281"/>
              <a:ext cx="1682663" cy="1571964"/>
              <a:chOff x="3131744" y="2391284"/>
              <a:chExt cx="2103179" cy="196481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9D90B1B-1F59-A940-874F-D37D5A429B79}"/>
                  </a:ext>
                </a:extLst>
              </p:cNvPr>
              <p:cNvSpPr/>
              <p:nvPr/>
            </p:nvSpPr>
            <p:spPr>
              <a:xfrm>
                <a:off x="3346778" y="2489200"/>
                <a:ext cx="1866900" cy="1866900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663D08A-6CE0-3D4E-847D-115569671C5D}"/>
                  </a:ext>
                </a:extLst>
              </p:cNvPr>
              <p:cNvGrpSpPr/>
              <p:nvPr/>
            </p:nvGrpSpPr>
            <p:grpSpPr>
              <a:xfrm rot="19515364">
                <a:off x="3361592" y="2612498"/>
                <a:ext cx="626580" cy="391398"/>
                <a:chOff x="2368550" y="1009575"/>
                <a:chExt cx="1635125" cy="914231"/>
              </a:xfrm>
            </p:grpSpPr>
            <p:sp>
              <p:nvSpPr>
                <p:cNvPr id="33" name="Isosceles Triangle 38">
                  <a:extLst>
                    <a:ext uri="{FF2B5EF4-FFF2-40B4-BE49-F238E27FC236}">
                      <a16:creationId xmlns:a16="http://schemas.microsoft.com/office/drawing/2014/main" id="{ACEAA909-4BDD-4C45-A6AE-65BEF31DF60F}"/>
                    </a:ext>
                  </a:extLst>
                </p:cNvPr>
                <p:cNvSpPr/>
                <p:nvPr/>
              </p:nvSpPr>
              <p:spPr>
                <a:xfrm rot="5400000">
                  <a:off x="2959757" y="1332842"/>
                  <a:ext cx="672856" cy="509072"/>
                </a:xfrm>
                <a:prstGeom prst="triangle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41222676-279E-4C41-B5F6-CBC7076C51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32742" y="1381003"/>
                  <a:ext cx="0" cy="412750"/>
                </a:xfrm>
                <a:prstGeom prst="line">
                  <a:avLst/>
                </a:prstGeom>
                <a:solidFill>
                  <a:schemeClr val="accent3">
                    <a:lumMod val="75000"/>
                  </a:schemeClr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E505909-ABDD-DF4B-98BD-22FDAFB15BD2}"/>
                    </a:ext>
                  </a:extLst>
                </p:cNvPr>
                <p:cNvCxnSpPr>
                  <a:cxnSpLocks/>
                  <a:stCxn id="33" idx="3"/>
                </p:cNvCxnSpPr>
                <p:nvPr/>
              </p:nvCxnSpPr>
              <p:spPr>
                <a:xfrm flipH="1">
                  <a:off x="2368550" y="1587378"/>
                  <a:ext cx="673099" cy="0"/>
                </a:xfrm>
                <a:prstGeom prst="line">
                  <a:avLst/>
                </a:prstGeom>
                <a:solidFill>
                  <a:srgbClr val="00B05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DB498FC-CC3A-A749-8704-9CD9E294ED56}"/>
                    </a:ext>
                  </a:extLst>
                </p:cNvPr>
                <p:cNvCxnSpPr>
                  <a:cxnSpLocks/>
                  <a:stCxn id="33" idx="0"/>
                </p:cNvCxnSpPr>
                <p:nvPr/>
              </p:nvCxnSpPr>
              <p:spPr>
                <a:xfrm>
                  <a:off x="3550721" y="1587378"/>
                  <a:ext cx="452954" cy="0"/>
                </a:xfrm>
                <a:prstGeom prst="line">
                  <a:avLst/>
                </a:prstGeom>
                <a:solidFill>
                  <a:schemeClr val="accent3">
                    <a:lumMod val="75000"/>
                  </a:schemeClr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15180659-AC18-9844-B748-6C76CA3BBDB0}"/>
                    </a:ext>
                  </a:extLst>
                </p:cNvPr>
                <p:cNvCxnSpPr/>
                <p:nvPr/>
              </p:nvCxnSpPr>
              <p:spPr>
                <a:xfrm flipH="1">
                  <a:off x="3198296" y="1009575"/>
                  <a:ext cx="234950" cy="247650"/>
                </a:xfrm>
                <a:prstGeom prst="straightConnector1">
                  <a:avLst/>
                </a:prstGeom>
                <a:solidFill>
                  <a:schemeClr val="accent3">
                    <a:lumMod val="75000"/>
                  </a:schemeClr>
                </a:solidFill>
                <a:ln w="254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DE6A0C3B-F306-9E47-A1E9-1585B9EEED77}"/>
                    </a:ext>
                  </a:extLst>
                </p:cNvPr>
                <p:cNvCxnSpPr/>
                <p:nvPr/>
              </p:nvCxnSpPr>
              <p:spPr>
                <a:xfrm flipH="1">
                  <a:off x="3315771" y="1111205"/>
                  <a:ext cx="234950" cy="247650"/>
                </a:xfrm>
                <a:prstGeom prst="straightConnector1">
                  <a:avLst/>
                </a:prstGeom>
                <a:solidFill>
                  <a:schemeClr val="accent3">
                    <a:lumMod val="75000"/>
                  </a:schemeClr>
                </a:solidFill>
                <a:ln w="254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75449AA-13C5-2D48-8267-DDC2BE0B3E7B}"/>
                  </a:ext>
                </a:extLst>
              </p:cNvPr>
              <p:cNvGrpSpPr/>
              <p:nvPr/>
            </p:nvGrpSpPr>
            <p:grpSpPr>
              <a:xfrm rot="19515364">
                <a:off x="4495949" y="2632855"/>
                <a:ext cx="626580" cy="391398"/>
                <a:chOff x="2368550" y="1009575"/>
                <a:chExt cx="1635125" cy="914231"/>
              </a:xfrm>
            </p:grpSpPr>
            <p:sp>
              <p:nvSpPr>
                <p:cNvPr id="27" name="Isosceles Triangle 32">
                  <a:extLst>
                    <a:ext uri="{FF2B5EF4-FFF2-40B4-BE49-F238E27FC236}">
                      <a16:creationId xmlns:a16="http://schemas.microsoft.com/office/drawing/2014/main" id="{34290239-9BD6-054C-8365-11AB7D72579D}"/>
                    </a:ext>
                  </a:extLst>
                </p:cNvPr>
                <p:cNvSpPr/>
                <p:nvPr/>
              </p:nvSpPr>
              <p:spPr>
                <a:xfrm rot="5400000">
                  <a:off x="2959757" y="1332842"/>
                  <a:ext cx="672856" cy="509072"/>
                </a:xfrm>
                <a:prstGeom prst="triangle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60657513-C576-7147-B3F0-2DF70F1583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32742" y="1381003"/>
                  <a:ext cx="0" cy="412750"/>
                </a:xfrm>
                <a:prstGeom prst="line">
                  <a:avLst/>
                </a:prstGeom>
                <a:solidFill>
                  <a:srgbClr val="00B05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F3BBAEA-B68A-D648-9CA1-7DD0202F41E1}"/>
                    </a:ext>
                  </a:extLst>
                </p:cNvPr>
                <p:cNvCxnSpPr>
                  <a:cxnSpLocks/>
                  <a:stCxn id="27" idx="3"/>
                </p:cNvCxnSpPr>
                <p:nvPr/>
              </p:nvCxnSpPr>
              <p:spPr>
                <a:xfrm flipH="1">
                  <a:off x="2368550" y="1587378"/>
                  <a:ext cx="673099" cy="0"/>
                </a:xfrm>
                <a:prstGeom prst="line">
                  <a:avLst/>
                </a:prstGeom>
                <a:solidFill>
                  <a:srgbClr val="00B05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64C29FA1-C8F4-5348-A8DD-3088FF5EF1B1}"/>
                    </a:ext>
                  </a:extLst>
                </p:cNvPr>
                <p:cNvCxnSpPr>
                  <a:cxnSpLocks/>
                  <a:stCxn id="27" idx="0"/>
                </p:cNvCxnSpPr>
                <p:nvPr/>
              </p:nvCxnSpPr>
              <p:spPr>
                <a:xfrm>
                  <a:off x="3550721" y="1587378"/>
                  <a:ext cx="452954" cy="0"/>
                </a:xfrm>
                <a:prstGeom prst="line">
                  <a:avLst/>
                </a:prstGeom>
                <a:solidFill>
                  <a:schemeClr val="accent3">
                    <a:lumMod val="75000"/>
                  </a:schemeClr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F0AA1CA7-80C4-7E4F-BE81-3D80260D0B77}"/>
                    </a:ext>
                  </a:extLst>
                </p:cNvPr>
                <p:cNvCxnSpPr/>
                <p:nvPr/>
              </p:nvCxnSpPr>
              <p:spPr>
                <a:xfrm flipH="1">
                  <a:off x="3198296" y="1009575"/>
                  <a:ext cx="234950" cy="247650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F0182491-7316-4840-A921-8E38F0E96FF2}"/>
                    </a:ext>
                  </a:extLst>
                </p:cNvPr>
                <p:cNvCxnSpPr/>
                <p:nvPr/>
              </p:nvCxnSpPr>
              <p:spPr>
                <a:xfrm flipH="1">
                  <a:off x="3315771" y="1111205"/>
                  <a:ext cx="234950" cy="247650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D7DE135-3377-6941-A11D-A4045CFB194E}"/>
                  </a:ext>
                </a:extLst>
              </p:cNvPr>
              <p:cNvGrpSpPr/>
              <p:nvPr/>
            </p:nvGrpSpPr>
            <p:grpSpPr>
              <a:xfrm rot="19515364">
                <a:off x="3340298" y="3746296"/>
                <a:ext cx="626580" cy="391398"/>
                <a:chOff x="2368550" y="1009575"/>
                <a:chExt cx="1635125" cy="914231"/>
              </a:xfrm>
            </p:grpSpPr>
            <p:sp>
              <p:nvSpPr>
                <p:cNvPr id="21" name="Isosceles Triangle 26">
                  <a:extLst>
                    <a:ext uri="{FF2B5EF4-FFF2-40B4-BE49-F238E27FC236}">
                      <a16:creationId xmlns:a16="http://schemas.microsoft.com/office/drawing/2014/main" id="{56429DD5-C712-3D45-B523-191C347A16CE}"/>
                    </a:ext>
                  </a:extLst>
                </p:cNvPr>
                <p:cNvSpPr/>
                <p:nvPr/>
              </p:nvSpPr>
              <p:spPr>
                <a:xfrm rot="5400000">
                  <a:off x="2959757" y="1332842"/>
                  <a:ext cx="672856" cy="509072"/>
                </a:xfrm>
                <a:prstGeom prst="triangle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086C55E9-F1BC-E54A-AF85-BDEEF1C7BA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32742" y="1381003"/>
                  <a:ext cx="0" cy="412750"/>
                </a:xfrm>
                <a:prstGeom prst="line">
                  <a:avLst/>
                </a:prstGeom>
                <a:solidFill>
                  <a:schemeClr val="accent3">
                    <a:lumMod val="75000"/>
                  </a:schemeClr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B7B93458-54C4-5C42-8E6C-2CEB45C36373}"/>
                    </a:ext>
                  </a:extLst>
                </p:cNvPr>
                <p:cNvCxnSpPr>
                  <a:cxnSpLocks/>
                  <a:stCxn id="21" idx="3"/>
                </p:cNvCxnSpPr>
                <p:nvPr/>
              </p:nvCxnSpPr>
              <p:spPr>
                <a:xfrm flipH="1">
                  <a:off x="2368550" y="1587378"/>
                  <a:ext cx="673099" cy="0"/>
                </a:xfrm>
                <a:prstGeom prst="line">
                  <a:avLst/>
                </a:prstGeom>
                <a:solidFill>
                  <a:schemeClr val="accent3">
                    <a:lumMod val="75000"/>
                  </a:schemeClr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14F82470-FB9C-5943-8678-51130F22A632}"/>
                    </a:ext>
                  </a:extLst>
                </p:cNvPr>
                <p:cNvCxnSpPr>
                  <a:cxnSpLocks/>
                  <a:stCxn id="21" idx="0"/>
                </p:cNvCxnSpPr>
                <p:nvPr/>
              </p:nvCxnSpPr>
              <p:spPr>
                <a:xfrm>
                  <a:off x="3550721" y="1587378"/>
                  <a:ext cx="452954" cy="0"/>
                </a:xfrm>
                <a:prstGeom prst="line">
                  <a:avLst/>
                </a:prstGeom>
                <a:solidFill>
                  <a:schemeClr val="accent3">
                    <a:lumMod val="75000"/>
                  </a:schemeClr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0231F2B6-95A8-6C43-B8BD-06E2880F3239}"/>
                    </a:ext>
                  </a:extLst>
                </p:cNvPr>
                <p:cNvCxnSpPr/>
                <p:nvPr/>
              </p:nvCxnSpPr>
              <p:spPr>
                <a:xfrm flipH="1">
                  <a:off x="3198296" y="1009575"/>
                  <a:ext cx="234950" cy="247650"/>
                </a:xfrm>
                <a:prstGeom prst="straightConnector1">
                  <a:avLst/>
                </a:prstGeom>
                <a:solidFill>
                  <a:schemeClr val="accent3">
                    <a:lumMod val="75000"/>
                  </a:schemeClr>
                </a:solidFill>
                <a:ln w="254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033B8985-D2DE-564A-9A74-64E3213BCE46}"/>
                    </a:ext>
                  </a:extLst>
                </p:cNvPr>
                <p:cNvCxnSpPr/>
                <p:nvPr/>
              </p:nvCxnSpPr>
              <p:spPr>
                <a:xfrm flipH="1">
                  <a:off x="3315771" y="1111205"/>
                  <a:ext cx="234950" cy="247650"/>
                </a:xfrm>
                <a:prstGeom prst="straightConnector1">
                  <a:avLst/>
                </a:prstGeom>
                <a:solidFill>
                  <a:schemeClr val="accent3">
                    <a:lumMod val="75000"/>
                  </a:schemeClr>
                </a:solidFill>
                <a:ln w="254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A1C9361-BEC7-BB48-B0ED-4B0B8F64A97C}"/>
                  </a:ext>
                </a:extLst>
              </p:cNvPr>
              <p:cNvGrpSpPr/>
              <p:nvPr/>
            </p:nvGrpSpPr>
            <p:grpSpPr>
              <a:xfrm rot="19515364">
                <a:off x="4511989" y="3783466"/>
                <a:ext cx="626580" cy="391398"/>
                <a:chOff x="2368550" y="1009575"/>
                <a:chExt cx="1635125" cy="914231"/>
              </a:xfrm>
            </p:grpSpPr>
            <p:sp>
              <p:nvSpPr>
                <p:cNvPr id="15" name="Isosceles Triangle 20">
                  <a:extLst>
                    <a:ext uri="{FF2B5EF4-FFF2-40B4-BE49-F238E27FC236}">
                      <a16:creationId xmlns:a16="http://schemas.microsoft.com/office/drawing/2014/main" id="{AAF0979D-4E4E-AF49-B449-24EAAA0B5CD4}"/>
                    </a:ext>
                  </a:extLst>
                </p:cNvPr>
                <p:cNvSpPr/>
                <p:nvPr/>
              </p:nvSpPr>
              <p:spPr>
                <a:xfrm rot="5400000">
                  <a:off x="2959757" y="1332842"/>
                  <a:ext cx="672856" cy="509072"/>
                </a:xfrm>
                <a:prstGeom prst="triangle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33189F18-C613-9444-B447-B4F3F01D71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32742" y="1381003"/>
                  <a:ext cx="0" cy="41275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02DA2320-5472-9247-AF94-41FBEBF79A7E}"/>
                    </a:ext>
                  </a:extLst>
                </p:cNvPr>
                <p:cNvCxnSpPr>
                  <a:cxnSpLocks/>
                  <a:stCxn id="15" idx="3"/>
                </p:cNvCxnSpPr>
                <p:nvPr/>
              </p:nvCxnSpPr>
              <p:spPr>
                <a:xfrm flipH="1">
                  <a:off x="2368550" y="1587378"/>
                  <a:ext cx="673099" cy="0"/>
                </a:xfrm>
                <a:prstGeom prst="line">
                  <a:avLst/>
                </a:prstGeom>
                <a:solidFill>
                  <a:srgbClr val="00B05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B687868A-66B6-7442-A284-B3C9D4BA9BB8}"/>
                    </a:ext>
                  </a:extLst>
                </p:cNvPr>
                <p:cNvCxnSpPr>
                  <a:cxnSpLocks/>
                  <a:stCxn id="15" idx="0"/>
                </p:cNvCxnSpPr>
                <p:nvPr/>
              </p:nvCxnSpPr>
              <p:spPr>
                <a:xfrm>
                  <a:off x="3550721" y="1587378"/>
                  <a:ext cx="452954" cy="0"/>
                </a:xfrm>
                <a:prstGeom prst="line">
                  <a:avLst/>
                </a:prstGeom>
                <a:solidFill>
                  <a:schemeClr val="accent3">
                    <a:lumMod val="75000"/>
                  </a:schemeClr>
                </a:soli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793DB7A7-08DC-634A-BD9E-EFDC9318BB6E}"/>
                    </a:ext>
                  </a:extLst>
                </p:cNvPr>
                <p:cNvCxnSpPr/>
                <p:nvPr/>
              </p:nvCxnSpPr>
              <p:spPr>
                <a:xfrm flipH="1">
                  <a:off x="3198296" y="1009575"/>
                  <a:ext cx="234950" cy="247650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D8D324BE-E9A2-A242-A17C-67E51C661A5E}"/>
                    </a:ext>
                  </a:extLst>
                </p:cNvPr>
                <p:cNvCxnSpPr/>
                <p:nvPr/>
              </p:nvCxnSpPr>
              <p:spPr>
                <a:xfrm flipH="1">
                  <a:off x="3315771" y="1111205"/>
                  <a:ext cx="234950" cy="247650"/>
                </a:xfrm>
                <a:prstGeom prst="straightConnector1">
                  <a:avLst/>
                </a:prstGeom>
                <a:solidFill>
                  <a:schemeClr val="accent3">
                    <a:lumMod val="75000"/>
                  </a:schemeClr>
                </a:solidFill>
                <a:ln w="254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FF9269-2D38-314F-BCB4-35FE1E8F552D}"/>
                  </a:ext>
                </a:extLst>
              </p:cNvPr>
              <p:cNvSpPr txBox="1"/>
              <p:nvPr/>
            </p:nvSpPr>
            <p:spPr>
              <a:xfrm>
                <a:off x="3938296" y="2391284"/>
                <a:ext cx="406400" cy="7309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4CD887-2447-A041-9B70-A039DBE9701F}"/>
                  </a:ext>
                </a:extLst>
              </p:cNvPr>
              <p:cNvSpPr txBox="1"/>
              <p:nvPr/>
            </p:nvSpPr>
            <p:spPr>
              <a:xfrm>
                <a:off x="3949131" y="3528532"/>
                <a:ext cx="406400" cy="7309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1B14C2-9096-C849-9DCA-724B4D1B5556}"/>
                  </a:ext>
                </a:extLst>
              </p:cNvPr>
              <p:cNvSpPr txBox="1"/>
              <p:nvPr/>
            </p:nvSpPr>
            <p:spPr>
              <a:xfrm>
                <a:off x="3131744" y="3071423"/>
                <a:ext cx="84632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44AA4C-1DF2-DD4F-AC35-0C64C6AD4A73}"/>
                  </a:ext>
                </a:extLst>
              </p:cNvPr>
              <p:cNvSpPr txBox="1"/>
              <p:nvPr/>
            </p:nvSpPr>
            <p:spPr>
              <a:xfrm>
                <a:off x="4388598" y="3057893"/>
                <a:ext cx="84632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C87DD77-0DDB-E741-BB47-0C64D41A2426}"/>
                </a:ext>
              </a:extLst>
            </p:cNvPr>
            <p:cNvSpPr txBox="1"/>
            <p:nvPr/>
          </p:nvSpPr>
          <p:spPr>
            <a:xfrm>
              <a:off x="336018" y="3917319"/>
              <a:ext cx="163906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Image Sensor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95E1AE8-D611-894D-B526-E0901C721219}"/>
              </a:ext>
            </a:extLst>
          </p:cNvPr>
          <p:cNvGrpSpPr/>
          <p:nvPr/>
        </p:nvGrpSpPr>
        <p:grpSpPr>
          <a:xfrm>
            <a:off x="6318246" y="2343140"/>
            <a:ext cx="2694933" cy="1415045"/>
            <a:chOff x="6039113" y="2927428"/>
            <a:chExt cx="2694933" cy="1415045"/>
          </a:xfrm>
        </p:grpSpPr>
        <p:sp>
          <p:nvSpPr>
            <p:cNvPr id="45" name="Rectangle: Rounded Corners 7">
              <a:extLst>
                <a:ext uri="{FF2B5EF4-FFF2-40B4-BE49-F238E27FC236}">
                  <a16:creationId xmlns:a16="http://schemas.microsoft.com/office/drawing/2014/main" id="{116F6DAC-D606-BE4B-950A-023A2C0D9AE7}"/>
                </a:ext>
              </a:extLst>
            </p:cNvPr>
            <p:cNvSpPr/>
            <p:nvPr/>
          </p:nvSpPr>
          <p:spPr>
            <a:xfrm>
              <a:off x="6451184" y="3039332"/>
              <a:ext cx="1392509" cy="809160"/>
            </a:xfrm>
            <a:prstGeom prst="round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13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D7518DC-6034-3244-9F52-E1B0B877EE02}"/>
                </a:ext>
              </a:extLst>
            </p:cNvPr>
            <p:cNvSpPr txBox="1"/>
            <p:nvPr/>
          </p:nvSpPr>
          <p:spPr>
            <a:xfrm>
              <a:off x="6403609" y="3880808"/>
              <a:ext cx="1487658" cy="46166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Hub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6228B61-5121-0A47-A31A-1D7AA273C7B0}"/>
                </a:ext>
              </a:extLst>
            </p:cNvPr>
            <p:cNvCxnSpPr>
              <a:cxnSpLocks/>
            </p:cNvCxnSpPr>
            <p:nvPr/>
          </p:nvCxnSpPr>
          <p:spPr>
            <a:xfrm>
              <a:off x="6138014" y="3443911"/>
              <a:ext cx="30417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3BA4A0F-79D3-E14A-8AAD-013459F8C5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9920" y="2937705"/>
              <a:ext cx="1509" cy="49766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Isosceles Triangle 25">
              <a:extLst>
                <a:ext uri="{FF2B5EF4-FFF2-40B4-BE49-F238E27FC236}">
                  <a16:creationId xmlns:a16="http://schemas.microsoft.com/office/drawing/2014/main" id="{8367C8C5-4508-C24B-A0BC-5583EA28D788}"/>
                </a:ext>
              </a:extLst>
            </p:cNvPr>
            <p:cNvSpPr/>
            <p:nvPr/>
          </p:nvSpPr>
          <p:spPr>
            <a:xfrm rot="10800000">
              <a:off x="6039113" y="2927428"/>
              <a:ext cx="244631" cy="294806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13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Freeform: Shape 49">
              <a:extLst>
                <a:ext uri="{FF2B5EF4-FFF2-40B4-BE49-F238E27FC236}">
                  <a16:creationId xmlns:a16="http://schemas.microsoft.com/office/drawing/2014/main" id="{AE705CAC-CF36-504A-A073-09C0EB6D7337}"/>
                </a:ext>
              </a:extLst>
            </p:cNvPr>
            <p:cNvSpPr/>
            <p:nvPr/>
          </p:nvSpPr>
          <p:spPr>
            <a:xfrm>
              <a:off x="7867991" y="3438227"/>
              <a:ext cx="592931" cy="304649"/>
            </a:xfrm>
            <a:custGeom>
              <a:avLst/>
              <a:gdLst>
                <a:gd name="connsiteX0" fmla="*/ 0 w 1054100"/>
                <a:gd name="connsiteY0" fmla="*/ 96211 h 684864"/>
                <a:gd name="connsiteX1" fmla="*/ 520700 w 1054100"/>
                <a:gd name="connsiteY1" fmla="*/ 45411 h 684864"/>
                <a:gd name="connsiteX2" fmla="*/ 698500 w 1054100"/>
                <a:gd name="connsiteY2" fmla="*/ 667711 h 684864"/>
                <a:gd name="connsiteX3" fmla="*/ 1054100 w 1054100"/>
                <a:gd name="connsiteY3" fmla="*/ 566111 h 68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4100" h="684864">
                  <a:moveTo>
                    <a:pt x="0" y="96211"/>
                  </a:moveTo>
                  <a:cubicBezTo>
                    <a:pt x="202141" y="23186"/>
                    <a:pt x="404283" y="-49839"/>
                    <a:pt x="520700" y="45411"/>
                  </a:cubicBezTo>
                  <a:cubicBezTo>
                    <a:pt x="637117" y="140661"/>
                    <a:pt x="609600" y="580928"/>
                    <a:pt x="698500" y="667711"/>
                  </a:cubicBezTo>
                  <a:cubicBezTo>
                    <a:pt x="787400" y="754494"/>
                    <a:pt x="958850" y="479328"/>
                    <a:pt x="1054100" y="56611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13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04B9B308-3817-0E44-B056-4A54F67B1926}"/>
                </a:ext>
              </a:extLst>
            </p:cNvPr>
            <p:cNvSpPr/>
            <p:nvPr/>
          </p:nvSpPr>
          <p:spPr>
            <a:xfrm rot="15891679">
              <a:off x="8503386" y="3542545"/>
              <a:ext cx="191297" cy="270022"/>
            </a:xfrm>
            <a:prstGeom prst="arc">
              <a:avLst>
                <a:gd name="adj1" fmla="val 9264292"/>
                <a:gd name="adj2" fmla="val 1672350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013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6F3B914-BC81-ED4A-A566-F313A27F7158}"/>
              </a:ext>
            </a:extLst>
          </p:cNvPr>
          <p:cNvSpPr txBox="1"/>
          <p:nvPr/>
        </p:nvSpPr>
        <p:spPr>
          <a:xfrm>
            <a:off x="39671" y="4078444"/>
            <a:ext cx="1539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Analog Pixel Values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EAC9441-1868-9B47-A8B3-77A8074C6337}"/>
              </a:ext>
            </a:extLst>
          </p:cNvPr>
          <p:cNvSpPr txBox="1"/>
          <p:nvPr/>
        </p:nvSpPr>
        <p:spPr>
          <a:xfrm>
            <a:off x="4610100" y="4089758"/>
            <a:ext cx="1386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Received Signal</a:t>
            </a: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C5349E4-5D57-1140-8F98-DFA742DB9DAD}"/>
              </a:ext>
            </a:extLst>
          </p:cNvPr>
          <p:cNvGrpSpPr/>
          <p:nvPr/>
        </p:nvGrpSpPr>
        <p:grpSpPr>
          <a:xfrm>
            <a:off x="2922235" y="1986191"/>
            <a:ext cx="664493" cy="1465607"/>
            <a:chOff x="3166075" y="2298711"/>
            <a:chExt cx="664493" cy="1465607"/>
          </a:xfrm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4FA4533-D9FD-5342-90C2-6F7FFC7EC655}"/>
                </a:ext>
              </a:extLst>
            </p:cNvPr>
            <p:cNvGrpSpPr/>
            <p:nvPr/>
          </p:nvGrpSpPr>
          <p:grpSpPr>
            <a:xfrm>
              <a:off x="3359181" y="2513847"/>
              <a:ext cx="244631" cy="514798"/>
              <a:chOff x="3567690" y="2668252"/>
              <a:chExt cx="244631" cy="514798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41ED8B9-9616-2F4E-994C-ED84A5ACDD56}"/>
                  </a:ext>
                </a:extLst>
              </p:cNvPr>
              <p:cNvCxnSpPr>
                <a:cxnSpLocks/>
                <a:endCxn id="58" idx="3"/>
              </p:cNvCxnSpPr>
              <p:nvPr/>
            </p:nvCxnSpPr>
            <p:spPr>
              <a:xfrm flipV="1">
                <a:off x="3688497" y="2668252"/>
                <a:ext cx="1508" cy="51479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Isosceles Triangle 21">
                <a:extLst>
                  <a:ext uri="{FF2B5EF4-FFF2-40B4-BE49-F238E27FC236}">
                    <a16:creationId xmlns:a16="http://schemas.microsoft.com/office/drawing/2014/main" id="{BC367D8A-6702-E341-BBFE-77914264972A}"/>
                  </a:ext>
                </a:extLst>
              </p:cNvPr>
              <p:cNvSpPr/>
              <p:nvPr/>
            </p:nvSpPr>
            <p:spPr>
              <a:xfrm rot="10800000">
                <a:off x="3567690" y="2668252"/>
                <a:ext cx="244631" cy="294806"/>
              </a:xfrm>
              <a:prstGeom prst="triangl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013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065367A3-FE42-DB4B-8A7D-F4D4B6793488}"/>
                </a:ext>
              </a:extLst>
            </p:cNvPr>
            <p:cNvGrpSpPr/>
            <p:nvPr/>
          </p:nvGrpSpPr>
          <p:grpSpPr>
            <a:xfrm>
              <a:off x="3166075" y="2298711"/>
              <a:ext cx="664493" cy="1465607"/>
              <a:chOff x="3166075" y="2298711"/>
              <a:chExt cx="664493" cy="1465607"/>
            </a:xfrm>
          </p:grpSpPr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0968211A-BA2D-5B4D-86BE-0E369778C8C3}"/>
                  </a:ext>
                </a:extLst>
              </p:cNvPr>
              <p:cNvGrpSpPr/>
              <p:nvPr/>
            </p:nvGrpSpPr>
            <p:grpSpPr>
              <a:xfrm>
                <a:off x="3363112" y="2298711"/>
                <a:ext cx="467456" cy="511359"/>
                <a:chOff x="3571621" y="2453116"/>
                <a:chExt cx="467456" cy="511359"/>
              </a:xfrm>
            </p:grpSpPr>
            <p:sp>
              <p:nvSpPr>
                <p:cNvPr id="59" name="Arc 58">
                  <a:extLst>
                    <a:ext uri="{FF2B5EF4-FFF2-40B4-BE49-F238E27FC236}">
                      <a16:creationId xmlns:a16="http://schemas.microsoft.com/office/drawing/2014/main" id="{B8AABE30-6941-6E44-B8ED-8037CCBF2EB8}"/>
                    </a:ext>
                  </a:extLst>
                </p:cNvPr>
                <p:cNvSpPr/>
                <p:nvPr/>
              </p:nvSpPr>
              <p:spPr>
                <a:xfrm rot="2167483">
                  <a:off x="3661630" y="2527263"/>
                  <a:ext cx="311003" cy="340906"/>
                </a:xfrm>
                <a:prstGeom prst="arc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013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Arc 59">
                  <a:extLst>
                    <a:ext uri="{FF2B5EF4-FFF2-40B4-BE49-F238E27FC236}">
                      <a16:creationId xmlns:a16="http://schemas.microsoft.com/office/drawing/2014/main" id="{49105C19-96D5-7D44-ACE1-A7842F679F7D}"/>
                    </a:ext>
                  </a:extLst>
                </p:cNvPr>
                <p:cNvSpPr/>
                <p:nvPr/>
              </p:nvSpPr>
              <p:spPr>
                <a:xfrm rot="2167483">
                  <a:off x="3571621" y="2453116"/>
                  <a:ext cx="467456" cy="511359"/>
                </a:xfrm>
                <a:prstGeom prst="arc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013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Arc 60">
                  <a:extLst>
                    <a:ext uri="{FF2B5EF4-FFF2-40B4-BE49-F238E27FC236}">
                      <a16:creationId xmlns:a16="http://schemas.microsoft.com/office/drawing/2014/main" id="{20EABD4A-B40C-7841-A56E-5A4F25FAB4FD}"/>
                    </a:ext>
                  </a:extLst>
                </p:cNvPr>
                <p:cNvSpPr/>
                <p:nvPr/>
              </p:nvSpPr>
              <p:spPr>
                <a:xfrm rot="2167483">
                  <a:off x="3766733" y="2608751"/>
                  <a:ext cx="147508" cy="167577"/>
                </a:xfrm>
                <a:prstGeom prst="arc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013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8" name="Shape 173">
                <a:extLst>
                  <a:ext uri="{FF2B5EF4-FFF2-40B4-BE49-F238E27FC236}">
                    <a16:creationId xmlns:a16="http://schemas.microsoft.com/office/drawing/2014/main" id="{FA7FBCF7-488C-A54F-93FD-3FB376872E38}"/>
                  </a:ext>
                </a:extLst>
              </p:cNvPr>
              <p:cNvGrpSpPr/>
              <p:nvPr/>
            </p:nvGrpSpPr>
            <p:grpSpPr>
              <a:xfrm>
                <a:off x="3166075" y="2731817"/>
                <a:ext cx="326024" cy="790583"/>
                <a:chOff x="1644650" y="1932997"/>
                <a:chExt cx="390525" cy="940109"/>
              </a:xfrm>
            </p:grpSpPr>
            <p:cxnSp>
              <p:nvCxnSpPr>
                <p:cNvPr id="89" name="Shape 174">
                  <a:extLst>
                    <a:ext uri="{FF2B5EF4-FFF2-40B4-BE49-F238E27FC236}">
                      <a16:creationId xmlns:a16="http://schemas.microsoft.com/office/drawing/2014/main" id="{15D08D7F-C003-A849-84EB-FA039E4908B7}"/>
                    </a:ext>
                  </a:extLst>
                </p:cNvPr>
                <p:cNvCxnSpPr/>
                <p:nvPr/>
              </p:nvCxnSpPr>
              <p:spPr>
                <a:xfrm>
                  <a:off x="1644650" y="2214563"/>
                  <a:ext cx="0" cy="454025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  <p:cxnSp>
              <p:nvCxnSpPr>
                <p:cNvPr id="90" name="Shape 175">
                  <a:extLst>
                    <a:ext uri="{FF2B5EF4-FFF2-40B4-BE49-F238E27FC236}">
                      <a16:creationId xmlns:a16="http://schemas.microsoft.com/office/drawing/2014/main" id="{CDCC81BC-22C1-CA4A-9D6A-C9D8C98C00FC}"/>
                    </a:ext>
                  </a:extLst>
                </p:cNvPr>
                <p:cNvCxnSpPr/>
                <p:nvPr/>
              </p:nvCxnSpPr>
              <p:spPr>
                <a:xfrm>
                  <a:off x="1743075" y="2174875"/>
                  <a:ext cx="0" cy="531813"/>
                </a:xfrm>
                <a:prstGeom prst="straightConnector1">
                  <a:avLst/>
                </a:prstGeom>
                <a:noFill/>
                <a:ln w="381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  <p:cxnSp>
              <p:nvCxnSpPr>
                <p:cNvPr id="92" name="Shape 177">
                  <a:extLst>
                    <a:ext uri="{FF2B5EF4-FFF2-40B4-BE49-F238E27FC236}">
                      <a16:creationId xmlns:a16="http://schemas.microsoft.com/office/drawing/2014/main" id="{A05837BD-1256-564A-BCE5-02E87D6BA8E3}"/>
                    </a:ext>
                  </a:extLst>
                </p:cNvPr>
                <p:cNvCxnSpPr/>
                <p:nvPr/>
              </p:nvCxnSpPr>
              <p:spPr>
                <a:xfrm>
                  <a:off x="1743075" y="2584450"/>
                  <a:ext cx="292100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  <p:cxnSp>
              <p:nvCxnSpPr>
                <p:cNvPr id="93" name="Shape 178">
                  <a:extLst>
                    <a:ext uri="{FF2B5EF4-FFF2-40B4-BE49-F238E27FC236}">
                      <a16:creationId xmlns:a16="http://schemas.microsoft.com/office/drawing/2014/main" id="{527C5750-9CC0-AC40-8A8F-E906CF107886}"/>
                    </a:ext>
                  </a:extLst>
                </p:cNvPr>
                <p:cNvCxnSpPr/>
                <p:nvPr/>
              </p:nvCxnSpPr>
              <p:spPr>
                <a:xfrm>
                  <a:off x="2024063" y="2558781"/>
                  <a:ext cx="0" cy="314325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  <p:cxnSp>
              <p:nvCxnSpPr>
                <p:cNvPr id="94" name="Shape 179">
                  <a:extLst>
                    <a:ext uri="{FF2B5EF4-FFF2-40B4-BE49-F238E27FC236}">
                      <a16:creationId xmlns:a16="http://schemas.microsoft.com/office/drawing/2014/main" id="{EF6F3E64-4084-FD42-B991-EECDB9CF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22475" y="1932997"/>
                  <a:ext cx="0" cy="186593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  <p:cxnSp>
              <p:nvCxnSpPr>
                <p:cNvPr id="95" name="Shape 180">
                  <a:extLst>
                    <a:ext uri="{FF2B5EF4-FFF2-40B4-BE49-F238E27FC236}">
                      <a16:creationId xmlns:a16="http://schemas.microsoft.com/office/drawing/2014/main" id="{79739989-5403-A441-90D2-8101A3131290}"/>
                    </a:ext>
                  </a:extLst>
                </p:cNvPr>
                <p:cNvCxnSpPr/>
                <p:nvPr/>
              </p:nvCxnSpPr>
              <p:spPr>
                <a:xfrm>
                  <a:off x="1743075" y="2265363"/>
                  <a:ext cx="279400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</p:grpSp>
          <p:grpSp>
            <p:nvGrpSpPr>
              <p:cNvPr id="98" name="Shape 181">
                <a:extLst>
                  <a:ext uri="{FF2B5EF4-FFF2-40B4-BE49-F238E27FC236}">
                    <a16:creationId xmlns:a16="http://schemas.microsoft.com/office/drawing/2014/main" id="{D3B11EBF-07CF-ED4B-88FF-B3581D6BBD45}"/>
                  </a:ext>
                </a:extLst>
              </p:cNvPr>
              <p:cNvGrpSpPr/>
              <p:nvPr/>
            </p:nvGrpSpPr>
            <p:grpSpPr>
              <a:xfrm>
                <a:off x="3345399" y="3283088"/>
                <a:ext cx="290241" cy="481230"/>
                <a:chOff x="971" y="2638"/>
                <a:chExt cx="147" cy="169"/>
              </a:xfrm>
            </p:grpSpPr>
            <p:cxnSp>
              <p:nvCxnSpPr>
                <p:cNvPr id="99" name="Shape 182">
                  <a:extLst>
                    <a:ext uri="{FF2B5EF4-FFF2-40B4-BE49-F238E27FC236}">
                      <a16:creationId xmlns:a16="http://schemas.microsoft.com/office/drawing/2014/main" id="{B74EB63B-4E2C-0A48-B570-E3C516264DA8}"/>
                    </a:ext>
                  </a:extLst>
                </p:cNvPr>
                <p:cNvCxnSpPr/>
                <p:nvPr/>
              </p:nvCxnSpPr>
              <p:spPr>
                <a:xfrm rot="10800000">
                  <a:off x="1044" y="2638"/>
                  <a:ext cx="0" cy="103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  <p:cxnSp>
              <p:nvCxnSpPr>
                <p:cNvPr id="100" name="Shape 183">
                  <a:extLst>
                    <a:ext uri="{FF2B5EF4-FFF2-40B4-BE49-F238E27FC236}">
                      <a16:creationId xmlns:a16="http://schemas.microsoft.com/office/drawing/2014/main" id="{3B8B2118-898A-8B4A-860F-45709C7D5F6F}"/>
                    </a:ext>
                  </a:extLst>
                </p:cNvPr>
                <p:cNvCxnSpPr/>
                <p:nvPr/>
              </p:nvCxnSpPr>
              <p:spPr>
                <a:xfrm>
                  <a:off x="971" y="2741"/>
                  <a:ext cx="147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  <p:cxnSp>
              <p:nvCxnSpPr>
                <p:cNvPr id="101" name="Shape 184">
                  <a:extLst>
                    <a:ext uri="{FF2B5EF4-FFF2-40B4-BE49-F238E27FC236}">
                      <a16:creationId xmlns:a16="http://schemas.microsoft.com/office/drawing/2014/main" id="{ED596C1E-4524-2744-B0F3-A19118345634}"/>
                    </a:ext>
                  </a:extLst>
                </p:cNvPr>
                <p:cNvCxnSpPr/>
                <p:nvPr/>
              </p:nvCxnSpPr>
              <p:spPr>
                <a:xfrm>
                  <a:off x="994" y="2773"/>
                  <a:ext cx="99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  <p:cxnSp>
              <p:nvCxnSpPr>
                <p:cNvPr id="102" name="Shape 185">
                  <a:extLst>
                    <a:ext uri="{FF2B5EF4-FFF2-40B4-BE49-F238E27FC236}">
                      <a16:creationId xmlns:a16="http://schemas.microsoft.com/office/drawing/2014/main" id="{DE0D25BC-C659-CA4B-BDF6-B571F93CD3FD}"/>
                    </a:ext>
                  </a:extLst>
                </p:cNvPr>
                <p:cNvCxnSpPr/>
                <p:nvPr/>
              </p:nvCxnSpPr>
              <p:spPr>
                <a:xfrm>
                  <a:off x="1029" y="2807"/>
                  <a:ext cx="34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</p:grpSp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19670F6D-FF5F-A049-9027-0D3DC1B9A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0" t="28944" r="14027" b="21852"/>
          <a:stretch/>
        </p:blipFill>
        <p:spPr>
          <a:xfrm>
            <a:off x="1564473" y="4025723"/>
            <a:ext cx="2956727" cy="77440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CF57D7F-50BB-7A4F-8595-4C7685CA83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08" t="15866" r="13977" b="14044"/>
          <a:stretch/>
        </p:blipFill>
        <p:spPr>
          <a:xfrm>
            <a:off x="5921440" y="4016829"/>
            <a:ext cx="2956727" cy="777240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E5056408-8D62-7448-AC84-4201E52D3310}"/>
              </a:ext>
            </a:extLst>
          </p:cNvPr>
          <p:cNvSpPr txBox="1"/>
          <p:nvPr/>
        </p:nvSpPr>
        <p:spPr>
          <a:xfrm>
            <a:off x="222421" y="5439127"/>
            <a:ext cx="114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66279678-2805-2B43-9D4E-9AA26BB05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074" y="4901995"/>
            <a:ext cx="2403524" cy="180264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3599388-5281-C848-9387-8F549F824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809" y="4901995"/>
            <a:ext cx="2403524" cy="1802643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11D14EE-2B15-A146-884E-CF5E3FFFCAFE}"/>
              </a:ext>
            </a:extLst>
          </p:cNvPr>
          <p:cNvSpPr/>
          <p:nvPr/>
        </p:nvSpPr>
        <p:spPr>
          <a:xfrm>
            <a:off x="4760978" y="5439127"/>
            <a:ext cx="1084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Received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FCAB16D-3BDE-FD4C-857E-6BD07AEF2711}"/>
              </a:ext>
            </a:extLst>
          </p:cNvPr>
          <p:cNvSpPr/>
          <p:nvPr/>
        </p:nvSpPr>
        <p:spPr>
          <a:xfrm>
            <a:off x="39670" y="1315453"/>
            <a:ext cx="9050989" cy="943105"/>
          </a:xfrm>
          <a:prstGeom prst="rect">
            <a:avLst/>
          </a:prstGeom>
          <a:solidFill>
            <a:schemeClr val="bg1">
              <a:lumMod val="85000"/>
              <a:alpha val="19000"/>
            </a:schemeClr>
          </a:solidFill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236700" y="1147543"/>
            <a:ext cx="8670600" cy="509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AutoNum type="arabicPeriod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Analog video has lower quality than digital video</a:t>
            </a:r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AutoNum type="arabicPeriod"/>
            </a:pPr>
            <a:endParaRPr lang="en-US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AutoNum type="arabicPeriod"/>
            </a:pPr>
            <a:endParaRPr lang="en-US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AutoNum type="arabicPeriod"/>
            </a:pPr>
            <a:endParaRPr lang="en-US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AutoNum type="arabicPeriod"/>
            </a:pPr>
            <a:r>
              <a:rPr lang="en-US" sz="2900" dirty="0"/>
              <a:t>Benefits of digital compression are lost in analog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SzPts val="2900"/>
              <a:buFont typeface="Wingdings" pitchFamily="2" charset="2"/>
              <a:buChar char="Ø"/>
            </a:pPr>
            <a:r>
              <a:rPr lang="en-US" sz="2500" dirty="0"/>
              <a:t>720p @ 30fps	   -&gt; </a:t>
            </a:r>
            <a:r>
              <a:rPr lang="en-US" sz="2500" b="1" dirty="0">
                <a:solidFill>
                  <a:srgbClr val="FFFF00"/>
                </a:solidFill>
              </a:rPr>
              <a:t>221 Mbps </a:t>
            </a:r>
            <a:r>
              <a:rPr lang="en-US" sz="2500" dirty="0"/>
              <a:t>uncompressed rate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SzPts val="2900"/>
              <a:buFont typeface="Wingdings" pitchFamily="2" charset="2"/>
              <a:buChar char="Ø"/>
            </a:pPr>
            <a:r>
              <a:rPr lang="en-US" sz="2500" dirty="0"/>
              <a:t>1080p @ 30fps   -&gt; </a:t>
            </a:r>
            <a:r>
              <a:rPr lang="en-US" sz="2500" b="1" dirty="0">
                <a:solidFill>
                  <a:srgbClr val="FFFF00"/>
                </a:solidFill>
              </a:rPr>
              <a:t>500 Mbps </a:t>
            </a:r>
            <a:r>
              <a:rPr lang="en-US" sz="2500" dirty="0"/>
              <a:t>uncompressed rate</a:t>
            </a:r>
            <a:endParaRPr lang="en-US" sz="2100" dirty="0"/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AutoNum type="arabicPeriod"/>
            </a:pPr>
            <a:endParaRPr sz="2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66279678-2805-2B43-9D4E-9AA26BB05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99" y="2001434"/>
            <a:ext cx="2403524" cy="180264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3599388-5281-C848-9387-8F549F824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770" y="1990480"/>
            <a:ext cx="2403524" cy="1802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  <p:bldP spid="199" grpId="1"/>
      <p:bldP spid="75" grpId="0"/>
      <p:bldP spid="75" grpId="1"/>
      <p:bldP spid="79" grpId="0"/>
      <p:bldP spid="79" grpId="1"/>
      <p:bldP spid="96" grpId="0"/>
      <p:bldP spid="96" grpId="1"/>
      <p:bldP spid="71" grpId="0"/>
      <p:bldP spid="71" grpId="1"/>
      <p:bldP spid="74" grpId="0" animBg="1"/>
      <p:bldP spid="20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13DD9D-E7F9-8048-A20D-04A129D34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73" y="1287289"/>
            <a:ext cx="2264153" cy="2058321"/>
          </a:xfrm>
          <a:prstGeom prst="rect">
            <a:avLst/>
          </a:prstGeom>
        </p:spPr>
      </p:pic>
      <p:sp>
        <p:nvSpPr>
          <p:cNvPr id="209" name="Shape 209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600"/>
            </a:pPr>
            <a:r>
              <a:rPr lang="en-US" sz="3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Solution 1: </a:t>
            </a:r>
            <a:r>
              <a:rPr lang="en-US" sz="3400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Inspiration from Human Brain Signals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BFDBC5-61B2-494C-9B8E-011D9F3A8186}"/>
              </a:ext>
            </a:extLst>
          </p:cNvPr>
          <p:cNvGrpSpPr/>
          <p:nvPr/>
        </p:nvGrpSpPr>
        <p:grpSpPr>
          <a:xfrm>
            <a:off x="4063778" y="1469772"/>
            <a:ext cx="4772024" cy="2088994"/>
            <a:chOff x="4063778" y="1484532"/>
            <a:chExt cx="4772024" cy="20889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26EC00-1D31-DA42-8AB6-282EB0839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001" t="15795" r="12968" b="15798"/>
            <a:stretch/>
          </p:blipFill>
          <p:spPr>
            <a:xfrm>
              <a:off x="4063778" y="1484532"/>
              <a:ext cx="4772024" cy="1699459"/>
            </a:xfrm>
            <a:prstGeom prst="rect">
              <a:avLst/>
            </a:prstGeom>
          </p:spPr>
        </p:pic>
        <p:sp>
          <p:nvSpPr>
            <p:cNvPr id="123" name="Shape 320">
              <a:extLst>
                <a:ext uri="{FF2B5EF4-FFF2-40B4-BE49-F238E27FC236}">
                  <a16:creationId xmlns:a16="http://schemas.microsoft.com/office/drawing/2014/main" id="{853BC7A6-D200-2643-8F40-E02587A284D5}"/>
                </a:ext>
              </a:extLst>
            </p:cNvPr>
            <p:cNvSpPr txBox="1"/>
            <p:nvPr/>
          </p:nvSpPr>
          <p:spPr>
            <a:xfrm>
              <a:off x="4964130" y="3050326"/>
              <a:ext cx="3043608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Neuron Spiking Signal</a:t>
              </a:r>
              <a:endParaRPr sz="24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9554354-3458-D44A-8DEE-95075F334145}"/>
                </a:ext>
              </a:extLst>
            </p:cNvPr>
            <p:cNvCxnSpPr>
              <a:cxnSpLocks/>
            </p:cNvCxnSpPr>
            <p:nvPr/>
          </p:nvCxnSpPr>
          <p:spPr>
            <a:xfrm>
              <a:off x="4406348" y="1484532"/>
              <a:ext cx="75235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205A3BFF-D5DD-C34F-874B-2F35507C0640}"/>
                </a:ext>
              </a:extLst>
            </p:cNvPr>
            <p:cNvCxnSpPr>
              <a:cxnSpLocks/>
            </p:cNvCxnSpPr>
            <p:nvPr/>
          </p:nvCxnSpPr>
          <p:spPr>
            <a:xfrm>
              <a:off x="7019761" y="1484532"/>
              <a:ext cx="106406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8" name="Picture 197">
            <a:extLst>
              <a:ext uri="{FF2B5EF4-FFF2-40B4-BE49-F238E27FC236}">
                <a16:creationId xmlns:a16="http://schemas.microsoft.com/office/drawing/2014/main" id="{22A49A89-F98E-F244-BF22-6C69317B48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08" t="15866" r="13977" b="14044"/>
          <a:stretch/>
        </p:blipFill>
        <p:spPr>
          <a:xfrm>
            <a:off x="4099110" y="4360418"/>
            <a:ext cx="2956727" cy="77724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07B6D58-E519-2442-B6D4-8979DB989F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81" t="10616" r="17186" b="13280"/>
          <a:stretch/>
        </p:blipFill>
        <p:spPr>
          <a:xfrm>
            <a:off x="4099110" y="5681693"/>
            <a:ext cx="2956727" cy="912100"/>
          </a:xfrm>
          <a:prstGeom prst="rect">
            <a:avLst/>
          </a:prstGeom>
        </p:spPr>
      </p:pic>
      <p:sp>
        <p:nvSpPr>
          <p:cNvPr id="205" name="Shape 270">
            <a:extLst>
              <a:ext uri="{FF2B5EF4-FFF2-40B4-BE49-F238E27FC236}">
                <a16:creationId xmlns:a16="http://schemas.microsoft.com/office/drawing/2014/main" id="{F0F06CD1-F071-364C-B749-778E850319DA}"/>
              </a:ext>
            </a:extLst>
          </p:cNvPr>
          <p:cNvSpPr txBox="1"/>
          <p:nvPr/>
        </p:nvSpPr>
        <p:spPr>
          <a:xfrm>
            <a:off x="-245335" y="4425954"/>
            <a:ext cx="1737949" cy="711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Analog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Pixels</a:t>
            </a:r>
            <a:endParaRPr b="1" dirty="0"/>
          </a:p>
        </p:txBody>
      </p:sp>
      <p:sp>
        <p:nvSpPr>
          <p:cNvPr id="206" name="Shape 270">
            <a:extLst>
              <a:ext uri="{FF2B5EF4-FFF2-40B4-BE49-F238E27FC236}">
                <a16:creationId xmlns:a16="http://schemas.microsoft.com/office/drawing/2014/main" id="{E4E3B5D5-48F6-7B47-96DE-428D656953AB}"/>
              </a:ext>
            </a:extLst>
          </p:cNvPr>
          <p:cNvSpPr txBox="1"/>
          <p:nvPr/>
        </p:nvSpPr>
        <p:spPr>
          <a:xfrm>
            <a:off x="-257528" y="5795678"/>
            <a:ext cx="1737949" cy="71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Pulse-width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Modulation</a:t>
            </a:r>
            <a:endParaRPr b="1" dirty="0"/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E39F9F8-7F31-8E47-967F-6F5AE844AA2C}"/>
              </a:ext>
            </a:extLst>
          </p:cNvPr>
          <p:cNvSpPr txBox="1"/>
          <p:nvPr/>
        </p:nvSpPr>
        <p:spPr>
          <a:xfrm>
            <a:off x="4372642" y="3703456"/>
            <a:ext cx="240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Received Signal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D964ECD-C130-D246-A7D0-ED805883F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4200" y="4187862"/>
            <a:ext cx="1496469" cy="112235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BB721CC-3B7C-4248-A7A6-16BB48DC0A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4200" y="5591175"/>
            <a:ext cx="1493169" cy="111987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EC86A4B-A9F7-B64C-87CD-509C1FC94CB8}"/>
              </a:ext>
            </a:extLst>
          </p:cNvPr>
          <p:cNvSpPr txBox="1"/>
          <p:nvPr/>
        </p:nvSpPr>
        <p:spPr>
          <a:xfrm>
            <a:off x="6914303" y="3703456"/>
            <a:ext cx="240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Received Image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321CD0-11A6-1C41-8CE6-A1B5AB57C1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7293" y="4425954"/>
            <a:ext cx="2336263" cy="777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1D862C-DBCA-5A47-9C07-E3C0D16BAC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7293" y="5681693"/>
            <a:ext cx="2336263" cy="906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/>
      <p:bldP spid="206" grpId="0"/>
      <p:bldP spid="208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600"/>
            </a:pPr>
            <a:r>
              <a:rPr lang="en-US" sz="3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Solution 1: </a:t>
            </a:r>
            <a:r>
              <a:rPr lang="en-US" sz="3400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Inspiration from Human Brain Signals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82A7E7-BD8D-EE4F-891A-84ADC4E8110D}"/>
              </a:ext>
            </a:extLst>
          </p:cNvPr>
          <p:cNvGrpSpPr/>
          <p:nvPr/>
        </p:nvGrpSpPr>
        <p:grpSpPr>
          <a:xfrm>
            <a:off x="1517737" y="2803108"/>
            <a:ext cx="1682663" cy="1893391"/>
            <a:chOff x="636788" y="1550415"/>
            <a:chExt cx="1682663" cy="1893391"/>
          </a:xfrm>
        </p:grpSpPr>
        <p:grpSp>
          <p:nvGrpSpPr>
            <p:cNvPr id="210" name="Shape 210"/>
            <p:cNvGrpSpPr/>
            <p:nvPr/>
          </p:nvGrpSpPr>
          <p:grpSpPr>
            <a:xfrm>
              <a:off x="636788" y="1550415"/>
              <a:ext cx="1682663" cy="1571964"/>
              <a:chOff x="3131744" y="2391284"/>
              <a:chExt cx="2103179" cy="1964816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3346778" y="2489200"/>
                <a:ext cx="1866900" cy="1866900"/>
              </a:xfrm>
              <a:prstGeom prst="rect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2" name="Shape 212"/>
              <p:cNvGrpSpPr/>
              <p:nvPr/>
            </p:nvGrpSpPr>
            <p:grpSpPr>
              <a:xfrm rot="-2084636">
                <a:off x="3361670" y="2612504"/>
                <a:ext cx="626406" cy="391398"/>
                <a:chOff x="2368749" y="1009575"/>
                <a:chExt cx="1634672" cy="914231"/>
              </a:xfrm>
            </p:grpSpPr>
            <p:sp>
              <p:nvSpPr>
                <p:cNvPr id="213" name="Shape 213"/>
                <p:cNvSpPr/>
                <p:nvPr/>
              </p:nvSpPr>
              <p:spPr>
                <a:xfrm rot="5400000">
                  <a:off x="2959757" y="1332842"/>
                  <a:ext cx="672856" cy="50907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214" name="Shape 214"/>
                <p:cNvCxnSpPr/>
                <p:nvPr/>
              </p:nvCxnSpPr>
              <p:spPr>
                <a:xfrm>
                  <a:off x="3532742" y="1381003"/>
                  <a:ext cx="0" cy="412750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5" name="Shape 215"/>
                <p:cNvCxnSpPr>
                  <a:stCxn id="213" idx="3"/>
                </p:cNvCxnSpPr>
                <p:nvPr/>
              </p:nvCxnSpPr>
              <p:spPr>
                <a:xfrm rot="1910099" flipH="1">
                  <a:off x="2437888" y="1408945"/>
                  <a:ext cx="534623" cy="356866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6" name="Shape 216"/>
                <p:cNvCxnSpPr>
                  <a:stCxn id="213" idx="0"/>
                </p:cNvCxnSpPr>
                <p:nvPr/>
              </p:nvCxnSpPr>
              <p:spPr>
                <a:xfrm rot="-8890017" flipH="1">
                  <a:off x="3597337" y="1467062"/>
                  <a:ext cx="359468" cy="240332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7" name="Shape 217"/>
                <p:cNvCxnSpPr/>
                <p:nvPr/>
              </p:nvCxnSpPr>
              <p:spPr>
                <a:xfrm flipH="1">
                  <a:off x="3198296" y="1009575"/>
                  <a:ext cx="234950" cy="247650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cxnSp>
              <p:nvCxnSpPr>
                <p:cNvPr id="218" name="Shape 218"/>
                <p:cNvCxnSpPr/>
                <p:nvPr/>
              </p:nvCxnSpPr>
              <p:spPr>
                <a:xfrm flipH="1">
                  <a:off x="3315771" y="1111205"/>
                  <a:ext cx="234950" cy="247650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219" name="Shape 219"/>
              <p:cNvGrpSpPr/>
              <p:nvPr/>
            </p:nvGrpSpPr>
            <p:grpSpPr>
              <a:xfrm rot="-2084636">
                <a:off x="4496027" y="2632861"/>
                <a:ext cx="626406" cy="391398"/>
                <a:chOff x="2368749" y="1009575"/>
                <a:chExt cx="1634672" cy="914231"/>
              </a:xfrm>
            </p:grpSpPr>
            <p:sp>
              <p:nvSpPr>
                <p:cNvPr id="220" name="Shape 220"/>
                <p:cNvSpPr/>
                <p:nvPr/>
              </p:nvSpPr>
              <p:spPr>
                <a:xfrm rot="5400000">
                  <a:off x="2959757" y="1332842"/>
                  <a:ext cx="672856" cy="50907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221" name="Shape 221"/>
                <p:cNvCxnSpPr/>
                <p:nvPr/>
              </p:nvCxnSpPr>
              <p:spPr>
                <a:xfrm>
                  <a:off x="3532742" y="1381003"/>
                  <a:ext cx="0" cy="412750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2" name="Shape 222"/>
                <p:cNvCxnSpPr>
                  <a:stCxn id="220" idx="3"/>
                </p:cNvCxnSpPr>
                <p:nvPr/>
              </p:nvCxnSpPr>
              <p:spPr>
                <a:xfrm rot="1910099" flipH="1">
                  <a:off x="2437888" y="1408945"/>
                  <a:ext cx="534623" cy="356866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3" name="Shape 223"/>
                <p:cNvCxnSpPr>
                  <a:stCxn id="220" idx="0"/>
                </p:cNvCxnSpPr>
                <p:nvPr/>
              </p:nvCxnSpPr>
              <p:spPr>
                <a:xfrm rot="-8890017" flipH="1">
                  <a:off x="3597337" y="1467062"/>
                  <a:ext cx="359468" cy="240332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4" name="Shape 224"/>
                <p:cNvCxnSpPr/>
                <p:nvPr/>
              </p:nvCxnSpPr>
              <p:spPr>
                <a:xfrm flipH="1">
                  <a:off x="3198296" y="1009575"/>
                  <a:ext cx="234950" cy="247650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cxnSp>
              <p:nvCxnSpPr>
                <p:cNvPr id="225" name="Shape 225"/>
                <p:cNvCxnSpPr/>
                <p:nvPr/>
              </p:nvCxnSpPr>
              <p:spPr>
                <a:xfrm flipH="1">
                  <a:off x="3315771" y="1111205"/>
                  <a:ext cx="234950" cy="247650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226" name="Shape 226"/>
              <p:cNvGrpSpPr/>
              <p:nvPr/>
            </p:nvGrpSpPr>
            <p:grpSpPr>
              <a:xfrm rot="-2084636">
                <a:off x="3340376" y="3746302"/>
                <a:ext cx="626406" cy="391398"/>
                <a:chOff x="2368749" y="1009575"/>
                <a:chExt cx="1634672" cy="914231"/>
              </a:xfrm>
            </p:grpSpPr>
            <p:sp>
              <p:nvSpPr>
                <p:cNvPr id="227" name="Shape 227"/>
                <p:cNvSpPr/>
                <p:nvPr/>
              </p:nvSpPr>
              <p:spPr>
                <a:xfrm rot="5400000">
                  <a:off x="2959757" y="1332842"/>
                  <a:ext cx="672856" cy="50907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228" name="Shape 228"/>
                <p:cNvCxnSpPr/>
                <p:nvPr/>
              </p:nvCxnSpPr>
              <p:spPr>
                <a:xfrm>
                  <a:off x="3532742" y="1381003"/>
                  <a:ext cx="0" cy="412750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9" name="Shape 229"/>
                <p:cNvCxnSpPr>
                  <a:stCxn id="227" idx="3"/>
                </p:cNvCxnSpPr>
                <p:nvPr/>
              </p:nvCxnSpPr>
              <p:spPr>
                <a:xfrm rot="1910099" flipH="1">
                  <a:off x="2437888" y="1408945"/>
                  <a:ext cx="534623" cy="356866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0" name="Shape 230"/>
                <p:cNvCxnSpPr>
                  <a:stCxn id="227" idx="0"/>
                </p:cNvCxnSpPr>
                <p:nvPr/>
              </p:nvCxnSpPr>
              <p:spPr>
                <a:xfrm rot="-8890017" flipH="1">
                  <a:off x="3597337" y="1467062"/>
                  <a:ext cx="359468" cy="240332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1" name="Shape 231"/>
                <p:cNvCxnSpPr/>
                <p:nvPr/>
              </p:nvCxnSpPr>
              <p:spPr>
                <a:xfrm flipH="1">
                  <a:off x="3198296" y="1009575"/>
                  <a:ext cx="234950" cy="247650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cxnSp>
              <p:nvCxnSpPr>
                <p:cNvPr id="232" name="Shape 232"/>
                <p:cNvCxnSpPr/>
                <p:nvPr/>
              </p:nvCxnSpPr>
              <p:spPr>
                <a:xfrm flipH="1">
                  <a:off x="3315771" y="1111205"/>
                  <a:ext cx="234950" cy="247650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233" name="Shape 233"/>
              <p:cNvGrpSpPr/>
              <p:nvPr/>
            </p:nvGrpSpPr>
            <p:grpSpPr>
              <a:xfrm rot="-2084636">
                <a:off x="4512067" y="3783472"/>
                <a:ext cx="626406" cy="391398"/>
                <a:chOff x="2368749" y="1009575"/>
                <a:chExt cx="1634672" cy="914231"/>
              </a:xfrm>
            </p:grpSpPr>
            <p:sp>
              <p:nvSpPr>
                <p:cNvPr id="234" name="Shape 234"/>
                <p:cNvSpPr/>
                <p:nvPr/>
              </p:nvSpPr>
              <p:spPr>
                <a:xfrm rot="5400000">
                  <a:off x="2959757" y="1332842"/>
                  <a:ext cx="672856" cy="50907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235" name="Shape 235"/>
                <p:cNvCxnSpPr/>
                <p:nvPr/>
              </p:nvCxnSpPr>
              <p:spPr>
                <a:xfrm>
                  <a:off x="3532742" y="1381003"/>
                  <a:ext cx="0" cy="412750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6" name="Shape 236"/>
                <p:cNvCxnSpPr>
                  <a:stCxn id="234" idx="3"/>
                </p:cNvCxnSpPr>
                <p:nvPr/>
              </p:nvCxnSpPr>
              <p:spPr>
                <a:xfrm rot="1910099" flipH="1">
                  <a:off x="2437888" y="1408945"/>
                  <a:ext cx="534623" cy="356866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7" name="Shape 237"/>
                <p:cNvCxnSpPr>
                  <a:stCxn id="234" idx="0"/>
                </p:cNvCxnSpPr>
                <p:nvPr/>
              </p:nvCxnSpPr>
              <p:spPr>
                <a:xfrm rot="-8890017" flipH="1">
                  <a:off x="3597337" y="1467062"/>
                  <a:ext cx="359468" cy="240332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8" name="Shape 238"/>
                <p:cNvCxnSpPr/>
                <p:nvPr/>
              </p:nvCxnSpPr>
              <p:spPr>
                <a:xfrm flipH="1">
                  <a:off x="3198296" y="1009575"/>
                  <a:ext cx="234950" cy="247650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cxnSp>
              <p:nvCxnSpPr>
                <p:cNvPr id="239" name="Shape 239"/>
                <p:cNvCxnSpPr/>
                <p:nvPr/>
              </p:nvCxnSpPr>
              <p:spPr>
                <a:xfrm flipH="1">
                  <a:off x="3315771" y="1111205"/>
                  <a:ext cx="234950" cy="247650"/>
                </a:xfrm>
                <a:prstGeom prst="straightConnector1">
                  <a:avLst/>
                </a:prstGeom>
                <a:solidFill>
                  <a:srgbClr val="00B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</p:grpSp>
          <p:sp>
            <p:nvSpPr>
              <p:cNvPr id="240" name="Shape 240"/>
              <p:cNvSpPr txBox="1"/>
              <p:nvPr/>
            </p:nvSpPr>
            <p:spPr>
              <a:xfrm>
                <a:off x="3938296" y="2391284"/>
                <a:ext cx="406400" cy="7309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 dirty="0">
                    <a:solidFill>
                      <a:schemeClr val="dk1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…</a:t>
                </a:r>
                <a:endParaRPr dirty="0"/>
              </a:p>
            </p:txBody>
          </p:sp>
          <p:sp>
            <p:nvSpPr>
              <p:cNvPr id="241" name="Shape 241"/>
              <p:cNvSpPr txBox="1"/>
              <p:nvPr/>
            </p:nvSpPr>
            <p:spPr>
              <a:xfrm>
                <a:off x="3949131" y="3528532"/>
                <a:ext cx="406400" cy="7309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chemeClr val="dk1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…</a:t>
                </a:r>
                <a:endParaRPr/>
              </a:p>
            </p:txBody>
          </p:sp>
          <p:sp>
            <p:nvSpPr>
              <p:cNvPr id="242" name="Shape 242"/>
              <p:cNvSpPr txBox="1"/>
              <p:nvPr/>
            </p:nvSpPr>
            <p:spPr>
              <a:xfrm rot="-5400000">
                <a:off x="3262519" y="2940648"/>
                <a:ext cx="584775" cy="846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chemeClr val="dk1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…</a:t>
                </a:r>
                <a:endParaRPr/>
              </a:p>
            </p:txBody>
          </p:sp>
          <p:sp>
            <p:nvSpPr>
              <p:cNvPr id="243" name="Shape 243"/>
              <p:cNvSpPr txBox="1"/>
              <p:nvPr/>
            </p:nvSpPr>
            <p:spPr>
              <a:xfrm rot="-5400000">
                <a:off x="4519373" y="2927118"/>
                <a:ext cx="584775" cy="846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 dirty="0">
                    <a:solidFill>
                      <a:schemeClr val="dk1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…</a:t>
                </a:r>
                <a:endParaRPr dirty="0"/>
              </a:p>
            </p:txBody>
          </p:sp>
        </p:grpSp>
        <p:sp>
          <p:nvSpPr>
            <p:cNvPr id="244" name="Shape 244"/>
            <p:cNvSpPr txBox="1"/>
            <p:nvPr/>
          </p:nvSpPr>
          <p:spPr>
            <a:xfrm>
              <a:off x="821652" y="3074474"/>
              <a:ext cx="14679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alibri" panose="020F0502020204030204" pitchFamily="34" charset="0"/>
                  <a:ea typeface="Arial Narrow"/>
                  <a:cs typeface="Calibri" panose="020F0502020204030204" pitchFamily="34" charset="0"/>
                  <a:sym typeface="Arial Narrow"/>
                </a:rPr>
                <a:t>Image Sensor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3F6684-B13A-D64C-B47B-FC2D959FA281}"/>
              </a:ext>
            </a:extLst>
          </p:cNvPr>
          <p:cNvGrpSpPr/>
          <p:nvPr/>
        </p:nvGrpSpPr>
        <p:grpSpPr>
          <a:xfrm>
            <a:off x="3190332" y="3193123"/>
            <a:ext cx="2539645" cy="785227"/>
            <a:chOff x="2533973" y="3032705"/>
            <a:chExt cx="2539645" cy="785227"/>
          </a:xfrm>
        </p:grpSpPr>
        <p:sp>
          <p:nvSpPr>
            <p:cNvPr id="261" name="Shape 261"/>
            <p:cNvSpPr/>
            <p:nvPr/>
          </p:nvSpPr>
          <p:spPr>
            <a:xfrm>
              <a:off x="4529105" y="3078157"/>
              <a:ext cx="544513" cy="739775"/>
            </a:xfrm>
            <a:custGeom>
              <a:avLst/>
              <a:gdLst/>
              <a:ahLst/>
              <a:cxnLst/>
              <a:rect l="0" t="0" r="0" b="0"/>
              <a:pathLst>
                <a:path w="279" h="363" extrusionOk="0">
                  <a:moveTo>
                    <a:pt x="0" y="0"/>
                  </a:moveTo>
                  <a:lnTo>
                    <a:pt x="0" y="363"/>
                  </a:lnTo>
                  <a:lnTo>
                    <a:pt x="279" y="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2" name="Shape 262"/>
            <p:cNvCxnSpPr>
              <a:cxnSpLocks/>
            </p:cNvCxnSpPr>
            <p:nvPr/>
          </p:nvCxnSpPr>
          <p:spPr>
            <a:xfrm flipH="1">
              <a:off x="2752777" y="3264385"/>
              <a:ext cx="1776328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3" name="Shape 263"/>
            <p:cNvSpPr txBox="1"/>
            <p:nvPr/>
          </p:nvSpPr>
          <p:spPr>
            <a:xfrm>
              <a:off x="4568319" y="3032705"/>
              <a:ext cx="119062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 dirty="0"/>
            </a:p>
          </p:txBody>
        </p:sp>
        <p:sp>
          <p:nvSpPr>
            <p:cNvPr id="264" name="Shape 264"/>
            <p:cNvSpPr txBox="1"/>
            <p:nvPr/>
          </p:nvSpPr>
          <p:spPr>
            <a:xfrm>
              <a:off x="4568319" y="3356267"/>
              <a:ext cx="119062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  <p:cxnSp>
          <p:nvCxnSpPr>
            <p:cNvPr id="265" name="Shape 265"/>
            <p:cNvCxnSpPr>
              <a:cxnSpLocks/>
            </p:cNvCxnSpPr>
            <p:nvPr/>
          </p:nvCxnSpPr>
          <p:spPr>
            <a:xfrm flipH="1">
              <a:off x="2533973" y="3639227"/>
              <a:ext cx="1995132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B215EED-403F-0D43-A62D-AA6502C1DF8C}"/>
              </a:ext>
            </a:extLst>
          </p:cNvPr>
          <p:cNvGrpSpPr/>
          <p:nvPr/>
        </p:nvGrpSpPr>
        <p:grpSpPr>
          <a:xfrm>
            <a:off x="3546608" y="2898228"/>
            <a:ext cx="1432530" cy="515177"/>
            <a:chOff x="2561597" y="3890753"/>
            <a:chExt cx="1432530" cy="515177"/>
          </a:xfrm>
        </p:grpSpPr>
        <p:sp>
          <p:nvSpPr>
            <p:cNvPr id="266" name="Shape 266"/>
            <p:cNvSpPr txBox="1"/>
            <p:nvPr/>
          </p:nvSpPr>
          <p:spPr>
            <a:xfrm>
              <a:off x="3455609" y="3890753"/>
              <a:ext cx="53851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</a:t>
              </a:r>
              <a:r>
                <a:rPr lang="en-US" sz="1400" baseline="-25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max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Shape 267"/>
            <p:cNvSpPr txBox="1"/>
            <p:nvPr/>
          </p:nvSpPr>
          <p:spPr>
            <a:xfrm>
              <a:off x="3480500" y="4098130"/>
              <a:ext cx="480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</a:t>
              </a:r>
              <a:r>
                <a:rPr lang="en-US" sz="1400" baseline="-250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min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1" name="Shape 271"/>
            <p:cNvCxnSpPr/>
            <p:nvPr/>
          </p:nvCxnSpPr>
          <p:spPr>
            <a:xfrm>
              <a:off x="2561597" y="4091387"/>
              <a:ext cx="100584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72" name="Shape 272"/>
            <p:cNvCxnSpPr/>
            <p:nvPr/>
          </p:nvCxnSpPr>
          <p:spPr>
            <a:xfrm>
              <a:off x="2561597" y="4247010"/>
              <a:ext cx="100584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83" name="Shape 283"/>
            <p:cNvCxnSpPr/>
            <p:nvPr/>
          </p:nvCxnSpPr>
          <p:spPr>
            <a:xfrm rot="10800000" flipH="1">
              <a:off x="2565801" y="4088702"/>
              <a:ext cx="164479" cy="15007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4" name="Shape 284"/>
            <p:cNvCxnSpPr/>
            <p:nvPr/>
          </p:nvCxnSpPr>
          <p:spPr>
            <a:xfrm>
              <a:off x="2716681" y="4090126"/>
              <a:ext cx="176600" cy="148644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5" name="Shape 285"/>
            <p:cNvCxnSpPr/>
            <p:nvPr/>
          </p:nvCxnSpPr>
          <p:spPr>
            <a:xfrm rot="10800000" flipH="1">
              <a:off x="2876866" y="4090126"/>
              <a:ext cx="164479" cy="15007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6" name="Shape 286"/>
            <p:cNvCxnSpPr/>
            <p:nvPr/>
          </p:nvCxnSpPr>
          <p:spPr>
            <a:xfrm>
              <a:off x="3028542" y="4091680"/>
              <a:ext cx="176600" cy="148644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7" name="Shape 287"/>
            <p:cNvCxnSpPr/>
            <p:nvPr/>
          </p:nvCxnSpPr>
          <p:spPr>
            <a:xfrm rot="10800000" flipH="1">
              <a:off x="3192184" y="4091680"/>
              <a:ext cx="164479" cy="15007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8" name="Shape 288"/>
            <p:cNvCxnSpPr/>
            <p:nvPr/>
          </p:nvCxnSpPr>
          <p:spPr>
            <a:xfrm>
              <a:off x="3341666" y="4091680"/>
              <a:ext cx="176600" cy="148644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8B4F091-CCA1-1F40-9921-1BDDAE675584}"/>
              </a:ext>
            </a:extLst>
          </p:cNvPr>
          <p:cNvGrpSpPr/>
          <p:nvPr/>
        </p:nvGrpSpPr>
        <p:grpSpPr>
          <a:xfrm>
            <a:off x="3549795" y="4103277"/>
            <a:ext cx="1432530" cy="541684"/>
            <a:chOff x="2555071" y="4750109"/>
            <a:chExt cx="1432530" cy="541684"/>
          </a:xfrm>
        </p:grpSpPr>
        <p:sp>
          <p:nvSpPr>
            <p:cNvPr id="289" name="Shape 289"/>
            <p:cNvSpPr txBox="1"/>
            <p:nvPr/>
          </p:nvSpPr>
          <p:spPr>
            <a:xfrm>
              <a:off x="3449083" y="4750109"/>
              <a:ext cx="53851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</a:t>
              </a:r>
              <a:r>
                <a:rPr lang="en-US" sz="1400" baseline="-25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max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Shape 290"/>
            <p:cNvSpPr txBox="1"/>
            <p:nvPr/>
          </p:nvSpPr>
          <p:spPr>
            <a:xfrm>
              <a:off x="3473974" y="4984016"/>
              <a:ext cx="4807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</a:t>
              </a:r>
              <a:r>
                <a:rPr lang="en-US" sz="1400" baseline="-250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min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1" name="Shape 291"/>
            <p:cNvCxnSpPr/>
            <p:nvPr/>
          </p:nvCxnSpPr>
          <p:spPr>
            <a:xfrm>
              <a:off x="2555071" y="4950743"/>
              <a:ext cx="100584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92" name="Shape 292"/>
            <p:cNvCxnSpPr/>
            <p:nvPr/>
          </p:nvCxnSpPr>
          <p:spPr>
            <a:xfrm>
              <a:off x="2555071" y="5106366"/>
              <a:ext cx="100584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93" name="Shape 293"/>
            <p:cNvCxnSpPr/>
            <p:nvPr/>
          </p:nvCxnSpPr>
          <p:spPr>
            <a:xfrm>
              <a:off x="2555071" y="4995929"/>
              <a:ext cx="292540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4" name="Shape 294"/>
            <p:cNvCxnSpPr/>
            <p:nvPr/>
          </p:nvCxnSpPr>
          <p:spPr>
            <a:xfrm>
              <a:off x="2841259" y="4992753"/>
              <a:ext cx="82839" cy="8648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5" name="Shape 295"/>
            <p:cNvCxnSpPr/>
            <p:nvPr/>
          </p:nvCxnSpPr>
          <p:spPr>
            <a:xfrm>
              <a:off x="2914013" y="5075456"/>
              <a:ext cx="248287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6" name="Shape 296"/>
            <p:cNvCxnSpPr/>
            <p:nvPr/>
          </p:nvCxnSpPr>
          <p:spPr>
            <a:xfrm rot="10800000" flipH="1">
              <a:off x="3153460" y="5025358"/>
              <a:ext cx="51682" cy="51732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7" name="Shape 297"/>
            <p:cNvCxnSpPr/>
            <p:nvPr/>
          </p:nvCxnSpPr>
          <p:spPr>
            <a:xfrm>
              <a:off x="3195396" y="5028985"/>
              <a:ext cx="292540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268" name="Shape 268"/>
          <p:cNvCxnSpPr>
            <a:cxnSpLocks/>
          </p:cNvCxnSpPr>
          <p:nvPr/>
        </p:nvCxnSpPr>
        <p:spPr>
          <a:xfrm flipH="1">
            <a:off x="5727772" y="3610343"/>
            <a:ext cx="1675564" cy="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CFE973B6-B2FD-3046-BA94-871AB2D2F43D}"/>
              </a:ext>
            </a:extLst>
          </p:cNvPr>
          <p:cNvGrpSpPr/>
          <p:nvPr/>
        </p:nvGrpSpPr>
        <p:grpSpPr>
          <a:xfrm>
            <a:off x="7403336" y="2687309"/>
            <a:ext cx="479893" cy="1681187"/>
            <a:chOff x="7374879" y="1434615"/>
            <a:chExt cx="479893" cy="1681187"/>
          </a:xfrm>
        </p:grpSpPr>
        <p:cxnSp>
          <p:nvCxnSpPr>
            <p:cNvPr id="245" name="Shape 245"/>
            <p:cNvCxnSpPr>
              <a:cxnSpLocks/>
              <a:endCxn id="247" idx="3"/>
            </p:cNvCxnSpPr>
            <p:nvPr/>
          </p:nvCxnSpPr>
          <p:spPr>
            <a:xfrm flipH="1" flipV="1">
              <a:off x="7691722" y="1434615"/>
              <a:ext cx="1640" cy="78014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46" name="Shape 246"/>
            <p:cNvGrpSpPr/>
            <p:nvPr/>
          </p:nvGrpSpPr>
          <p:grpSpPr>
            <a:xfrm>
              <a:off x="7374879" y="1434615"/>
              <a:ext cx="479893" cy="1681187"/>
              <a:chOff x="7374879" y="1421350"/>
              <a:chExt cx="479893" cy="1681187"/>
            </a:xfrm>
          </p:grpSpPr>
          <p:sp>
            <p:nvSpPr>
              <p:cNvPr id="247" name="Shape 247"/>
              <p:cNvSpPr/>
              <p:nvPr/>
            </p:nvSpPr>
            <p:spPr>
              <a:xfrm rot="10800000">
                <a:off x="7528672" y="1421350"/>
                <a:ext cx="326100" cy="393000"/>
              </a:xfrm>
              <a:prstGeom prst="triangle">
                <a:avLst>
                  <a:gd name="adj" fmla="val 50000"/>
                </a:avLst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48" name="Shape 248"/>
              <p:cNvCxnSpPr/>
              <p:nvPr/>
            </p:nvCxnSpPr>
            <p:spPr>
              <a:xfrm>
                <a:off x="7374879" y="2140227"/>
                <a:ext cx="0" cy="38179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249" name="Shape 249"/>
              <p:cNvCxnSpPr/>
              <p:nvPr/>
            </p:nvCxnSpPr>
            <p:spPr>
              <a:xfrm>
                <a:off x="7457044" y="2106853"/>
                <a:ext cx="0" cy="447202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251" name="Shape 251"/>
              <p:cNvCxnSpPr/>
              <p:nvPr/>
            </p:nvCxnSpPr>
            <p:spPr>
              <a:xfrm>
                <a:off x="7457044" y="2451264"/>
                <a:ext cx="243845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252" name="Shape 252"/>
              <p:cNvCxnSpPr>
                <a:cxnSpLocks/>
              </p:cNvCxnSpPr>
              <p:nvPr/>
            </p:nvCxnSpPr>
            <p:spPr>
              <a:xfrm>
                <a:off x="7691613" y="2433059"/>
                <a:ext cx="0" cy="481542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254" name="Shape 254"/>
              <p:cNvCxnSpPr/>
              <p:nvPr/>
            </p:nvCxnSpPr>
            <p:spPr>
              <a:xfrm>
                <a:off x="7457044" y="2182944"/>
                <a:ext cx="233243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256" name="Shape 256"/>
              <p:cNvCxnSpPr/>
              <p:nvPr/>
            </p:nvCxnSpPr>
            <p:spPr>
              <a:xfrm>
                <a:off x="7546599" y="2914601"/>
                <a:ext cx="290241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257" name="Shape 257"/>
              <p:cNvCxnSpPr/>
              <p:nvPr/>
            </p:nvCxnSpPr>
            <p:spPr>
              <a:xfrm>
                <a:off x="7592011" y="3005722"/>
                <a:ext cx="195468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258" name="Shape 258"/>
              <p:cNvCxnSpPr/>
              <p:nvPr/>
            </p:nvCxnSpPr>
            <p:spPr>
              <a:xfrm>
                <a:off x="7661116" y="3102537"/>
                <a:ext cx="67131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48D440-112F-CC4C-AB6C-1733143CDBAC}"/>
              </a:ext>
            </a:extLst>
          </p:cNvPr>
          <p:cNvGrpSpPr/>
          <p:nvPr/>
        </p:nvGrpSpPr>
        <p:grpSpPr>
          <a:xfrm>
            <a:off x="5793420" y="2699378"/>
            <a:ext cx="1364232" cy="825495"/>
            <a:chOff x="4304350" y="3713388"/>
            <a:chExt cx="1364232" cy="825495"/>
          </a:xfrm>
        </p:grpSpPr>
        <p:sp>
          <p:nvSpPr>
            <p:cNvPr id="270" name="Shape 270"/>
            <p:cNvSpPr txBox="1"/>
            <p:nvPr/>
          </p:nvSpPr>
          <p:spPr>
            <a:xfrm>
              <a:off x="4304350" y="3713388"/>
              <a:ext cx="13642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PWM Signal</a:t>
              </a:r>
              <a:endParaRPr dirty="0"/>
            </a:p>
          </p:txBody>
        </p:sp>
        <p:cxnSp>
          <p:nvCxnSpPr>
            <p:cNvPr id="273" name="Shape 273"/>
            <p:cNvCxnSpPr/>
            <p:nvPr/>
          </p:nvCxnSpPr>
          <p:spPr>
            <a:xfrm rot="10800000">
              <a:off x="4588586" y="4041858"/>
              <a:ext cx="0" cy="496244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4" name="Shape 274"/>
            <p:cNvCxnSpPr/>
            <p:nvPr/>
          </p:nvCxnSpPr>
          <p:spPr>
            <a:xfrm>
              <a:off x="4586415" y="4050228"/>
              <a:ext cx="228600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5" name="Shape 275"/>
            <p:cNvCxnSpPr/>
            <p:nvPr/>
          </p:nvCxnSpPr>
          <p:spPr>
            <a:xfrm rot="10800000">
              <a:off x="4811717" y="4038399"/>
              <a:ext cx="0" cy="496244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6" name="Shape 276"/>
            <p:cNvCxnSpPr/>
            <p:nvPr/>
          </p:nvCxnSpPr>
          <p:spPr>
            <a:xfrm rot="10800000">
              <a:off x="5001934" y="4038323"/>
              <a:ext cx="0" cy="496244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7" name="Shape 277"/>
            <p:cNvCxnSpPr/>
            <p:nvPr/>
          </p:nvCxnSpPr>
          <p:spPr>
            <a:xfrm rot="10800000">
              <a:off x="5058497" y="4039466"/>
              <a:ext cx="0" cy="496244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8" name="Shape 278"/>
            <p:cNvCxnSpPr/>
            <p:nvPr/>
          </p:nvCxnSpPr>
          <p:spPr>
            <a:xfrm rot="10800000">
              <a:off x="5269490" y="4039466"/>
              <a:ext cx="0" cy="496244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9" name="Shape 279"/>
            <p:cNvCxnSpPr/>
            <p:nvPr/>
          </p:nvCxnSpPr>
          <p:spPr>
            <a:xfrm>
              <a:off x="4799015" y="4525608"/>
              <a:ext cx="215537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0" name="Shape 280"/>
            <p:cNvCxnSpPr/>
            <p:nvPr/>
          </p:nvCxnSpPr>
          <p:spPr>
            <a:xfrm>
              <a:off x="4997785" y="4050229"/>
              <a:ext cx="69011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1" name="Shape 281"/>
            <p:cNvCxnSpPr/>
            <p:nvPr/>
          </p:nvCxnSpPr>
          <p:spPr>
            <a:xfrm>
              <a:off x="4549463" y="4527988"/>
              <a:ext cx="51742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2" name="Shape 282"/>
            <p:cNvCxnSpPr/>
            <p:nvPr/>
          </p:nvCxnSpPr>
          <p:spPr>
            <a:xfrm>
              <a:off x="5046663" y="4525608"/>
              <a:ext cx="224078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8" name="Shape 298"/>
            <p:cNvCxnSpPr/>
            <p:nvPr/>
          </p:nvCxnSpPr>
          <p:spPr>
            <a:xfrm>
              <a:off x="5270741" y="4050228"/>
              <a:ext cx="154699" cy="1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2" name="Shape 322"/>
            <p:cNvCxnSpPr/>
            <p:nvPr/>
          </p:nvCxnSpPr>
          <p:spPr>
            <a:xfrm rot="10800000">
              <a:off x="5421207" y="4042639"/>
              <a:ext cx="0" cy="496244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23" name="Shape 323"/>
          <p:cNvSpPr/>
          <p:nvPr/>
        </p:nvSpPr>
        <p:spPr>
          <a:xfrm>
            <a:off x="130576" y="5627872"/>
            <a:ext cx="8815500" cy="803700"/>
          </a:xfrm>
          <a:prstGeom prst="roundRect">
            <a:avLst>
              <a:gd name="adj" fmla="val 20698"/>
            </a:avLst>
          </a:prstGeom>
          <a:solidFill>
            <a:srgbClr val="3F3F3F">
              <a:alpha val="8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4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Overcome the curse of analog video </a:t>
            </a:r>
            <a:endParaRPr sz="4000" dirty="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270">
            <a:extLst>
              <a:ext uri="{FF2B5EF4-FFF2-40B4-BE49-F238E27FC236}">
                <a16:creationId xmlns:a16="http://schemas.microsoft.com/office/drawing/2014/main" id="{B82BA2D9-E801-DB45-B30E-B024AFE869BE}"/>
              </a:ext>
            </a:extLst>
          </p:cNvPr>
          <p:cNvSpPr txBox="1"/>
          <p:nvPr/>
        </p:nvSpPr>
        <p:spPr>
          <a:xfrm>
            <a:off x="3363711" y="4604845"/>
            <a:ext cx="1791445" cy="403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“Analog” Signal</a:t>
            </a:r>
            <a:endParaRPr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C520D5-86F2-9147-B9C2-E571E0A689C2}"/>
              </a:ext>
            </a:extLst>
          </p:cNvPr>
          <p:cNvSpPr txBox="1"/>
          <p:nvPr/>
        </p:nvSpPr>
        <p:spPr>
          <a:xfrm>
            <a:off x="96253" y="1443789"/>
            <a:ext cx="89996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We create pulse width modulated pixels using analog hardware</a:t>
            </a:r>
          </a:p>
        </p:txBody>
      </p:sp>
      <p:sp>
        <p:nvSpPr>
          <p:cNvPr id="119" name="Shape 270">
            <a:extLst>
              <a:ext uri="{FF2B5EF4-FFF2-40B4-BE49-F238E27FC236}">
                <a16:creationId xmlns:a16="http://schemas.microsoft.com/office/drawing/2014/main" id="{776459C4-E2D0-3A46-BFD9-66B83A991751}"/>
              </a:ext>
            </a:extLst>
          </p:cNvPr>
          <p:cNvSpPr txBox="1"/>
          <p:nvPr/>
        </p:nvSpPr>
        <p:spPr>
          <a:xfrm>
            <a:off x="4625535" y="3893527"/>
            <a:ext cx="1652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Comparator</a:t>
            </a:r>
            <a:endParaRPr sz="2000" dirty="0"/>
          </a:p>
        </p:txBody>
      </p:sp>
      <p:sp>
        <p:nvSpPr>
          <p:cNvPr id="120" name="Shape 270">
            <a:extLst>
              <a:ext uri="{FF2B5EF4-FFF2-40B4-BE49-F238E27FC236}">
                <a16:creationId xmlns:a16="http://schemas.microsoft.com/office/drawing/2014/main" id="{65B23C11-4493-E044-8D7D-3C25FA731CA2}"/>
              </a:ext>
            </a:extLst>
          </p:cNvPr>
          <p:cNvSpPr txBox="1"/>
          <p:nvPr/>
        </p:nvSpPr>
        <p:spPr>
          <a:xfrm>
            <a:off x="3148839" y="2543200"/>
            <a:ext cx="2050369" cy="349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Triangular Wave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9608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 animBg="1"/>
      <p:bldP spid="124" grpId="0"/>
      <p:bldP spid="15" grpId="0"/>
      <p:bldP spid="119" grpId="0"/>
      <p:bldP spid="1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87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dirty="0"/>
              <a:t>Technical Challenges</a:t>
            </a:r>
            <a:endParaRPr dirty="0"/>
          </a:p>
        </p:txBody>
      </p:sp>
      <p:sp>
        <p:nvSpPr>
          <p:cNvPr id="4" name="Shape 203">
            <a:extLst>
              <a:ext uri="{FF2B5EF4-FFF2-40B4-BE49-F238E27FC236}">
                <a16:creationId xmlns:a16="http://schemas.microsoft.com/office/drawing/2014/main" id="{6948CECD-EBBD-D149-A0C7-E92FF758FB6C}"/>
              </a:ext>
            </a:extLst>
          </p:cNvPr>
          <p:cNvSpPr txBox="1">
            <a:spLocks/>
          </p:cNvSpPr>
          <p:nvPr/>
        </p:nvSpPr>
        <p:spPr>
          <a:xfrm>
            <a:off x="-5185433" y="6893706"/>
            <a:ext cx="8670600" cy="38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SzPts val="2900"/>
            </a:pPr>
            <a:r>
              <a:rPr lang="en-US" sz="2900" dirty="0"/>
              <a:t>Analog signals are more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SzPts val="2900"/>
            </a:pPr>
            <a:r>
              <a:rPr lang="en-US" sz="2900" dirty="0"/>
              <a:t> susceptible to noise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SzPts val="2900"/>
            </a:pPr>
            <a:r>
              <a:rPr lang="en-US" sz="2900" dirty="0"/>
              <a:t>Compression</a:t>
            </a:r>
          </a:p>
          <a:p>
            <a:pPr marL="742950" lvl="1" indent="-304800">
              <a:lnSpc>
                <a:spcPct val="150000"/>
              </a:lnSpc>
              <a:spcBef>
                <a:spcPts val="0"/>
              </a:spcBef>
              <a:buSzPts val="2900"/>
              <a:buFont typeface="Noto Sans Symbols"/>
              <a:buChar char="➢"/>
            </a:pPr>
            <a:r>
              <a:rPr lang="en-US" sz="2900" dirty="0"/>
              <a:t>Intra-frame compression</a:t>
            </a:r>
          </a:p>
          <a:p>
            <a:pPr marL="742950" lvl="1" indent="-304800">
              <a:lnSpc>
                <a:spcPct val="150000"/>
              </a:lnSpc>
              <a:spcBef>
                <a:spcPts val="0"/>
              </a:spcBef>
              <a:buSzPts val="2900"/>
              <a:buFont typeface="Noto Sans Symbols"/>
              <a:buChar char="➢"/>
            </a:pPr>
            <a:r>
              <a:rPr lang="en-US" sz="2900" dirty="0"/>
              <a:t>Inter-frame compression</a:t>
            </a:r>
            <a:endParaRPr lang="en-US" sz="3200" dirty="0"/>
          </a:p>
        </p:txBody>
      </p:sp>
      <p:sp>
        <p:nvSpPr>
          <p:cNvPr id="11" name="Shape 203">
            <a:extLst>
              <a:ext uri="{FF2B5EF4-FFF2-40B4-BE49-F238E27FC236}">
                <a16:creationId xmlns:a16="http://schemas.microsoft.com/office/drawing/2014/main" id="{F89420CC-9E80-5A42-8A07-09BF8FEB31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6700" y="1147543"/>
            <a:ext cx="8670600" cy="393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AutoNum type="arabicPeriod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Analog video has lower quality than digital video</a:t>
            </a:r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AutoNum type="arabicPeriod"/>
            </a:pPr>
            <a:endParaRPr lang="en-US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AutoNum type="arabicPeriod"/>
            </a:pPr>
            <a:endParaRPr lang="en-US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AutoNum type="arabicPeriod"/>
            </a:pPr>
            <a:endParaRPr lang="en-US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AutoNum type="arabicPeriod"/>
            </a:pPr>
            <a:r>
              <a:rPr lang="en-US" sz="2900" dirty="0"/>
              <a:t>Benefits of digital compression are lost in analog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CAB16D-3BDE-FD4C-857E-6BD07AEF2711}"/>
              </a:ext>
            </a:extLst>
          </p:cNvPr>
          <p:cNvSpPr/>
          <p:nvPr/>
        </p:nvSpPr>
        <p:spPr>
          <a:xfrm>
            <a:off x="39670" y="3839578"/>
            <a:ext cx="9050989" cy="943105"/>
          </a:xfrm>
          <a:prstGeom prst="rect">
            <a:avLst/>
          </a:prstGeom>
          <a:solidFill>
            <a:schemeClr val="bg1">
              <a:lumMod val="85000"/>
              <a:alpha val="19000"/>
            </a:schemeClr>
          </a:solidFill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760">
            <a:extLst>
              <a:ext uri="{FF2B5EF4-FFF2-40B4-BE49-F238E27FC236}">
                <a16:creationId xmlns:a16="http://schemas.microsoft.com/office/drawing/2014/main" id="{DC0E7487-C64C-4841-8D6A-814BE583E048}"/>
              </a:ext>
            </a:extLst>
          </p:cNvPr>
          <p:cNvSpPr/>
          <p:nvPr/>
        </p:nvSpPr>
        <p:spPr>
          <a:xfrm>
            <a:off x="7389445" y="3189004"/>
            <a:ext cx="344642" cy="335853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Shape 761">
            <a:extLst>
              <a:ext uri="{FF2B5EF4-FFF2-40B4-BE49-F238E27FC236}">
                <a16:creationId xmlns:a16="http://schemas.microsoft.com/office/drawing/2014/main" id="{74B0C357-B98C-CE40-B95E-6E1C10536330}"/>
              </a:ext>
            </a:extLst>
          </p:cNvPr>
          <p:cNvSpPr/>
          <p:nvPr/>
        </p:nvSpPr>
        <p:spPr>
          <a:xfrm>
            <a:off x="7734620" y="3189005"/>
            <a:ext cx="341883" cy="335110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Shape 762">
            <a:extLst>
              <a:ext uri="{FF2B5EF4-FFF2-40B4-BE49-F238E27FC236}">
                <a16:creationId xmlns:a16="http://schemas.microsoft.com/office/drawing/2014/main" id="{5EFEAF20-4F28-FB46-84C1-F9694DFBECF4}"/>
              </a:ext>
            </a:extLst>
          </p:cNvPr>
          <p:cNvSpPr/>
          <p:nvPr/>
        </p:nvSpPr>
        <p:spPr>
          <a:xfrm>
            <a:off x="8094704" y="3189004"/>
            <a:ext cx="329495" cy="339383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Shape 770">
            <a:extLst>
              <a:ext uri="{FF2B5EF4-FFF2-40B4-BE49-F238E27FC236}">
                <a16:creationId xmlns:a16="http://schemas.microsoft.com/office/drawing/2014/main" id="{590523EC-4A95-934E-A1FF-AFE89D81C3CB}"/>
              </a:ext>
            </a:extLst>
          </p:cNvPr>
          <p:cNvSpPr/>
          <p:nvPr/>
        </p:nvSpPr>
        <p:spPr>
          <a:xfrm>
            <a:off x="7052908" y="3189005"/>
            <a:ext cx="359828" cy="343568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Shape 771">
            <a:extLst>
              <a:ext uri="{FF2B5EF4-FFF2-40B4-BE49-F238E27FC236}">
                <a16:creationId xmlns:a16="http://schemas.microsoft.com/office/drawing/2014/main" id="{C069F375-7E5D-7E42-AB28-6E4DA8397D01}"/>
              </a:ext>
            </a:extLst>
          </p:cNvPr>
          <p:cNvSpPr/>
          <p:nvPr/>
        </p:nvSpPr>
        <p:spPr>
          <a:xfrm>
            <a:off x="8432120" y="3192777"/>
            <a:ext cx="339089" cy="335938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Shape 760">
            <a:extLst>
              <a:ext uri="{FF2B5EF4-FFF2-40B4-BE49-F238E27FC236}">
                <a16:creationId xmlns:a16="http://schemas.microsoft.com/office/drawing/2014/main" id="{FCF830A7-4295-1D45-A8C7-D6068506D41E}"/>
              </a:ext>
            </a:extLst>
          </p:cNvPr>
          <p:cNvSpPr/>
          <p:nvPr/>
        </p:nvSpPr>
        <p:spPr>
          <a:xfrm>
            <a:off x="7396335" y="2845887"/>
            <a:ext cx="364640" cy="343266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Shape 761">
            <a:extLst>
              <a:ext uri="{FF2B5EF4-FFF2-40B4-BE49-F238E27FC236}">
                <a16:creationId xmlns:a16="http://schemas.microsoft.com/office/drawing/2014/main" id="{5CF02521-9964-5541-BE80-A7DB7A582D19}"/>
              </a:ext>
            </a:extLst>
          </p:cNvPr>
          <p:cNvSpPr/>
          <p:nvPr/>
        </p:nvSpPr>
        <p:spPr>
          <a:xfrm>
            <a:off x="7741510" y="2822448"/>
            <a:ext cx="341883" cy="363143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Shape 762">
            <a:extLst>
              <a:ext uri="{FF2B5EF4-FFF2-40B4-BE49-F238E27FC236}">
                <a16:creationId xmlns:a16="http://schemas.microsoft.com/office/drawing/2014/main" id="{E99A6EE3-C429-1C4A-A43D-724171576F8B}"/>
              </a:ext>
            </a:extLst>
          </p:cNvPr>
          <p:cNvSpPr/>
          <p:nvPr/>
        </p:nvSpPr>
        <p:spPr>
          <a:xfrm>
            <a:off x="8093049" y="2846207"/>
            <a:ext cx="337120" cy="339383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Shape 770">
            <a:extLst>
              <a:ext uri="{FF2B5EF4-FFF2-40B4-BE49-F238E27FC236}">
                <a16:creationId xmlns:a16="http://schemas.microsoft.com/office/drawing/2014/main" id="{38FDDE09-628F-E240-8694-D31005ED4283}"/>
              </a:ext>
            </a:extLst>
          </p:cNvPr>
          <p:cNvSpPr/>
          <p:nvPr/>
        </p:nvSpPr>
        <p:spPr>
          <a:xfrm>
            <a:off x="7047394" y="2822448"/>
            <a:ext cx="344911" cy="354597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Shape 771">
            <a:extLst>
              <a:ext uri="{FF2B5EF4-FFF2-40B4-BE49-F238E27FC236}">
                <a16:creationId xmlns:a16="http://schemas.microsoft.com/office/drawing/2014/main" id="{69AB2C4C-A138-C743-A8B7-095751837B48}"/>
              </a:ext>
            </a:extLst>
          </p:cNvPr>
          <p:cNvSpPr/>
          <p:nvPr/>
        </p:nvSpPr>
        <p:spPr>
          <a:xfrm>
            <a:off x="8439010" y="2828544"/>
            <a:ext cx="339089" cy="360647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Shape 760">
            <a:extLst>
              <a:ext uri="{FF2B5EF4-FFF2-40B4-BE49-F238E27FC236}">
                <a16:creationId xmlns:a16="http://schemas.microsoft.com/office/drawing/2014/main" id="{F3A04B47-1072-DB4A-AAFB-DE6FB01FD4DF}"/>
              </a:ext>
            </a:extLst>
          </p:cNvPr>
          <p:cNvSpPr/>
          <p:nvPr/>
        </p:nvSpPr>
        <p:spPr>
          <a:xfrm>
            <a:off x="7397760" y="2501527"/>
            <a:ext cx="334405" cy="330837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Shape 761">
            <a:extLst>
              <a:ext uri="{FF2B5EF4-FFF2-40B4-BE49-F238E27FC236}">
                <a16:creationId xmlns:a16="http://schemas.microsoft.com/office/drawing/2014/main" id="{C24AE308-24DD-B042-AF0E-D2DA18D1A3BC}"/>
              </a:ext>
            </a:extLst>
          </p:cNvPr>
          <p:cNvSpPr/>
          <p:nvPr/>
        </p:nvSpPr>
        <p:spPr>
          <a:xfrm>
            <a:off x="7742935" y="2501528"/>
            <a:ext cx="341883" cy="335110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Shape 762">
            <a:extLst>
              <a:ext uri="{FF2B5EF4-FFF2-40B4-BE49-F238E27FC236}">
                <a16:creationId xmlns:a16="http://schemas.microsoft.com/office/drawing/2014/main" id="{6DB7DC5D-1DDA-2C4C-95E5-AC4CE56335E8}"/>
              </a:ext>
            </a:extLst>
          </p:cNvPr>
          <p:cNvSpPr/>
          <p:nvPr/>
        </p:nvSpPr>
        <p:spPr>
          <a:xfrm>
            <a:off x="8094473" y="2501527"/>
            <a:ext cx="335695" cy="339383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Shape 770">
            <a:extLst>
              <a:ext uri="{FF2B5EF4-FFF2-40B4-BE49-F238E27FC236}">
                <a16:creationId xmlns:a16="http://schemas.microsoft.com/office/drawing/2014/main" id="{7CBB8E42-33F1-5344-9909-59D9CD14F5D7}"/>
              </a:ext>
            </a:extLst>
          </p:cNvPr>
          <p:cNvSpPr/>
          <p:nvPr/>
        </p:nvSpPr>
        <p:spPr>
          <a:xfrm>
            <a:off x="7048820" y="2501528"/>
            <a:ext cx="347344" cy="336564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Shape 771">
            <a:extLst>
              <a:ext uri="{FF2B5EF4-FFF2-40B4-BE49-F238E27FC236}">
                <a16:creationId xmlns:a16="http://schemas.microsoft.com/office/drawing/2014/main" id="{0944770A-5C35-1E47-A2B9-AFA0FBCB782C}"/>
              </a:ext>
            </a:extLst>
          </p:cNvPr>
          <p:cNvSpPr/>
          <p:nvPr/>
        </p:nvSpPr>
        <p:spPr>
          <a:xfrm>
            <a:off x="8440435" y="2490852"/>
            <a:ext cx="339089" cy="340087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Our Intra-Frame Compression</a:t>
            </a:r>
            <a:endParaRPr sz="4800" dirty="0">
              <a:solidFill>
                <a:schemeClr val="bg1"/>
              </a:solidFill>
            </a:endParaRPr>
          </a:p>
        </p:txBody>
      </p:sp>
      <p:sp>
        <p:nvSpPr>
          <p:cNvPr id="535" name="Shape 535"/>
          <p:cNvSpPr/>
          <p:nvPr/>
        </p:nvSpPr>
        <p:spPr>
          <a:xfrm>
            <a:off x="130576" y="5919972"/>
            <a:ext cx="8815500" cy="803700"/>
          </a:xfrm>
          <a:prstGeom prst="roundRect">
            <a:avLst>
              <a:gd name="adj" fmla="val 20698"/>
            </a:avLst>
          </a:prstGeom>
          <a:solidFill>
            <a:srgbClr val="3F3F3F">
              <a:alpha val="8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7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Reduces BW for </a:t>
            </a:r>
            <a:r>
              <a:rPr lang="en-US" sz="3700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720p@30 </a:t>
            </a:r>
            <a:r>
              <a:rPr lang="en-US" sz="37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analog</a:t>
            </a:r>
            <a:r>
              <a:rPr lang="en-US" sz="3700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7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video</a:t>
            </a:r>
            <a:r>
              <a:rPr lang="en-US" sz="3700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70x</a:t>
            </a:r>
            <a:endParaRPr sz="3700" dirty="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236699" y="1098595"/>
            <a:ext cx="6437443" cy="201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</a:pPr>
            <a:r>
              <a:rPr lang="en-US" sz="2600" dirty="0">
                <a:solidFill>
                  <a:schemeClr val="dk1"/>
                </a:solidFill>
              </a:rPr>
              <a:t>Adjacent pixels are fairly similar</a:t>
            </a:r>
          </a:p>
          <a:p>
            <a:pPr marL="3429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</a:pPr>
            <a:r>
              <a:rPr lang="en-US" sz="2600" dirty="0">
                <a:solidFill>
                  <a:schemeClr val="dk1"/>
                </a:solidFill>
              </a:rPr>
              <a:t>We send video in zig-zag manner</a:t>
            </a:r>
            <a:endParaRPr sz="2600" dirty="0">
              <a:solidFill>
                <a:srgbClr val="000000"/>
              </a:solidFill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Reduces average wireless bandwidth</a:t>
            </a:r>
            <a:endParaRPr sz="2600" dirty="0">
              <a:solidFill>
                <a:srgbClr val="000000"/>
              </a:solidFill>
            </a:endParaRPr>
          </a:p>
        </p:txBody>
      </p:sp>
      <p:sp>
        <p:nvSpPr>
          <p:cNvPr id="166" name="Shape 759">
            <a:extLst>
              <a:ext uri="{FF2B5EF4-FFF2-40B4-BE49-F238E27FC236}">
                <a16:creationId xmlns:a16="http://schemas.microsoft.com/office/drawing/2014/main" id="{F21C42A1-5D10-E746-BC8F-243EDB0729E4}"/>
              </a:ext>
            </a:extLst>
          </p:cNvPr>
          <p:cNvSpPr/>
          <p:nvPr/>
        </p:nvSpPr>
        <p:spPr>
          <a:xfrm>
            <a:off x="7053734" y="1811223"/>
            <a:ext cx="334713" cy="332388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Shape 760">
            <a:extLst>
              <a:ext uri="{FF2B5EF4-FFF2-40B4-BE49-F238E27FC236}">
                <a16:creationId xmlns:a16="http://schemas.microsoft.com/office/drawing/2014/main" id="{175C4357-58B7-4A44-8E70-C840CF2EDE2B}"/>
              </a:ext>
            </a:extLst>
          </p:cNvPr>
          <p:cNvSpPr/>
          <p:nvPr/>
        </p:nvSpPr>
        <p:spPr>
          <a:xfrm>
            <a:off x="7399184" y="2135113"/>
            <a:ext cx="334405" cy="373614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Shape 761">
            <a:extLst>
              <a:ext uri="{FF2B5EF4-FFF2-40B4-BE49-F238E27FC236}">
                <a16:creationId xmlns:a16="http://schemas.microsoft.com/office/drawing/2014/main" id="{C3649558-DB6C-7E46-87A6-BB7B136E4794}"/>
              </a:ext>
            </a:extLst>
          </p:cNvPr>
          <p:cNvSpPr/>
          <p:nvPr/>
        </p:nvSpPr>
        <p:spPr>
          <a:xfrm>
            <a:off x="7740501" y="2127913"/>
            <a:ext cx="341883" cy="371461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Shape 762">
            <a:extLst>
              <a:ext uri="{FF2B5EF4-FFF2-40B4-BE49-F238E27FC236}">
                <a16:creationId xmlns:a16="http://schemas.microsoft.com/office/drawing/2014/main" id="{9B725014-572D-EB46-945C-8DC3D56D0E4F}"/>
              </a:ext>
            </a:extLst>
          </p:cNvPr>
          <p:cNvSpPr/>
          <p:nvPr/>
        </p:nvSpPr>
        <p:spPr>
          <a:xfrm>
            <a:off x="8084436" y="2135112"/>
            <a:ext cx="353336" cy="353270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764">
            <a:extLst>
              <a:ext uri="{FF2B5EF4-FFF2-40B4-BE49-F238E27FC236}">
                <a16:creationId xmlns:a16="http://schemas.microsoft.com/office/drawing/2014/main" id="{BC461A83-1425-0144-8D1C-AE8FB9AC0A9B}"/>
              </a:ext>
            </a:extLst>
          </p:cNvPr>
          <p:cNvSpPr/>
          <p:nvPr/>
        </p:nvSpPr>
        <p:spPr>
          <a:xfrm>
            <a:off x="7749922" y="1809522"/>
            <a:ext cx="351661" cy="334905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Shape 765">
            <a:extLst>
              <a:ext uri="{FF2B5EF4-FFF2-40B4-BE49-F238E27FC236}">
                <a16:creationId xmlns:a16="http://schemas.microsoft.com/office/drawing/2014/main" id="{15811D2B-AE95-F448-A819-9335764BD68C}"/>
              </a:ext>
            </a:extLst>
          </p:cNvPr>
          <p:cNvSpPr/>
          <p:nvPr/>
        </p:nvSpPr>
        <p:spPr>
          <a:xfrm>
            <a:off x="7403948" y="1809522"/>
            <a:ext cx="335598" cy="330633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Shape 766">
            <a:extLst>
              <a:ext uri="{FF2B5EF4-FFF2-40B4-BE49-F238E27FC236}">
                <a16:creationId xmlns:a16="http://schemas.microsoft.com/office/drawing/2014/main" id="{D9C26699-3B87-4546-911D-2D5D3F4CD349}"/>
              </a:ext>
            </a:extLst>
          </p:cNvPr>
          <p:cNvSpPr/>
          <p:nvPr/>
        </p:nvSpPr>
        <p:spPr>
          <a:xfrm>
            <a:off x="8095897" y="1809522"/>
            <a:ext cx="330413" cy="334905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Shape 767">
            <a:extLst>
              <a:ext uri="{FF2B5EF4-FFF2-40B4-BE49-F238E27FC236}">
                <a16:creationId xmlns:a16="http://schemas.microsoft.com/office/drawing/2014/main" id="{F985A490-1CF3-A24F-9099-898F5D59BDBD}"/>
              </a:ext>
            </a:extLst>
          </p:cNvPr>
          <p:cNvSpPr/>
          <p:nvPr/>
        </p:nvSpPr>
        <p:spPr>
          <a:xfrm>
            <a:off x="8441859" y="1809522"/>
            <a:ext cx="339089" cy="348461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Shape 770">
            <a:extLst>
              <a:ext uri="{FF2B5EF4-FFF2-40B4-BE49-F238E27FC236}">
                <a16:creationId xmlns:a16="http://schemas.microsoft.com/office/drawing/2014/main" id="{1964EDD1-FB5B-694B-8E8A-C474D162DC79}"/>
              </a:ext>
            </a:extLst>
          </p:cNvPr>
          <p:cNvSpPr/>
          <p:nvPr/>
        </p:nvSpPr>
        <p:spPr>
          <a:xfrm>
            <a:off x="7050244" y="2151280"/>
            <a:ext cx="342062" cy="348998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" name="Shape 771">
            <a:extLst>
              <a:ext uri="{FF2B5EF4-FFF2-40B4-BE49-F238E27FC236}">
                <a16:creationId xmlns:a16="http://schemas.microsoft.com/office/drawing/2014/main" id="{F95DB3AC-A4DA-BE41-8DE1-2A34318F0AB5}"/>
              </a:ext>
            </a:extLst>
          </p:cNvPr>
          <p:cNvSpPr/>
          <p:nvPr/>
        </p:nvSpPr>
        <p:spPr>
          <a:xfrm>
            <a:off x="8441859" y="2127914"/>
            <a:ext cx="339089" cy="382506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6461356-EE7E-BE42-8146-53EFE0A3B6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398678"/>
              </p:ext>
            </p:extLst>
          </p:nvPr>
        </p:nvGraphicFramePr>
        <p:xfrm>
          <a:off x="2115605" y="2950125"/>
          <a:ext cx="4845440" cy="2427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2F9807B-C48E-E340-B385-8AAC3936783A}"/>
              </a:ext>
            </a:extLst>
          </p:cNvPr>
          <p:cNvSpPr/>
          <p:nvPr/>
        </p:nvSpPr>
        <p:spPr>
          <a:xfrm>
            <a:off x="2054311" y="5209327"/>
            <a:ext cx="4968027" cy="5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900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Across 100 HD-resolution YouTube videos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EE27AE-73D6-5345-A88D-A244244EF0CD}"/>
              </a:ext>
            </a:extLst>
          </p:cNvPr>
          <p:cNvGrpSpPr/>
          <p:nvPr/>
        </p:nvGrpSpPr>
        <p:grpSpPr>
          <a:xfrm>
            <a:off x="7042719" y="1789778"/>
            <a:ext cx="1735604" cy="1750231"/>
            <a:chOff x="5167271" y="3909701"/>
            <a:chExt cx="1735604" cy="1750231"/>
          </a:xfrm>
        </p:grpSpPr>
        <p:cxnSp>
          <p:nvCxnSpPr>
            <p:cNvPr id="182" name="Shape 751">
              <a:extLst>
                <a:ext uri="{FF2B5EF4-FFF2-40B4-BE49-F238E27FC236}">
                  <a16:creationId xmlns:a16="http://schemas.microsoft.com/office/drawing/2014/main" id="{DBCB9E43-8D38-3648-840F-A79864832F77}"/>
                </a:ext>
              </a:extLst>
            </p:cNvPr>
            <p:cNvCxnSpPr/>
            <p:nvPr/>
          </p:nvCxnSpPr>
          <p:spPr>
            <a:xfrm>
              <a:off x="5517370" y="3916384"/>
              <a:ext cx="0" cy="17331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Shape 752">
              <a:extLst>
                <a:ext uri="{FF2B5EF4-FFF2-40B4-BE49-F238E27FC236}">
                  <a16:creationId xmlns:a16="http://schemas.microsoft.com/office/drawing/2014/main" id="{B884DA2E-CE11-AE49-8B07-2CDE5576AB86}"/>
                </a:ext>
              </a:extLst>
            </p:cNvPr>
            <p:cNvCxnSpPr/>
            <p:nvPr/>
          </p:nvCxnSpPr>
          <p:spPr>
            <a:xfrm>
              <a:off x="5863340" y="3926832"/>
              <a:ext cx="0" cy="17331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Shape 753">
              <a:extLst>
                <a:ext uri="{FF2B5EF4-FFF2-40B4-BE49-F238E27FC236}">
                  <a16:creationId xmlns:a16="http://schemas.microsoft.com/office/drawing/2014/main" id="{2CD95551-635F-D14D-B526-19A35CFD4466}"/>
                </a:ext>
              </a:extLst>
            </p:cNvPr>
            <p:cNvCxnSpPr/>
            <p:nvPr/>
          </p:nvCxnSpPr>
          <p:spPr>
            <a:xfrm>
              <a:off x="6209309" y="3918996"/>
              <a:ext cx="0" cy="17331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Shape 754">
              <a:extLst>
                <a:ext uri="{FF2B5EF4-FFF2-40B4-BE49-F238E27FC236}">
                  <a16:creationId xmlns:a16="http://schemas.microsoft.com/office/drawing/2014/main" id="{EC603407-8FCC-8C46-B930-F242B566BA9B}"/>
                </a:ext>
              </a:extLst>
            </p:cNvPr>
            <p:cNvCxnSpPr/>
            <p:nvPr/>
          </p:nvCxnSpPr>
          <p:spPr>
            <a:xfrm>
              <a:off x="6555280" y="3921608"/>
              <a:ext cx="0" cy="17331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Shape 755">
              <a:extLst>
                <a:ext uri="{FF2B5EF4-FFF2-40B4-BE49-F238E27FC236}">
                  <a16:creationId xmlns:a16="http://schemas.microsoft.com/office/drawing/2014/main" id="{3F563D54-8673-1741-9740-BB503D054532}"/>
                </a:ext>
              </a:extLst>
            </p:cNvPr>
            <p:cNvCxnSpPr/>
            <p:nvPr/>
          </p:nvCxnSpPr>
          <p:spPr>
            <a:xfrm>
              <a:off x="5169775" y="4609759"/>
              <a:ext cx="1733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Shape 756">
              <a:extLst>
                <a:ext uri="{FF2B5EF4-FFF2-40B4-BE49-F238E27FC236}">
                  <a16:creationId xmlns:a16="http://schemas.microsoft.com/office/drawing/2014/main" id="{435B0408-10BB-E941-93D4-5F0C8464914B}"/>
                </a:ext>
              </a:extLst>
            </p:cNvPr>
            <p:cNvCxnSpPr/>
            <p:nvPr/>
          </p:nvCxnSpPr>
          <p:spPr>
            <a:xfrm>
              <a:off x="5168485" y="4262959"/>
              <a:ext cx="1733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Shape 757">
              <a:extLst>
                <a:ext uri="{FF2B5EF4-FFF2-40B4-BE49-F238E27FC236}">
                  <a16:creationId xmlns:a16="http://schemas.microsoft.com/office/drawing/2014/main" id="{D4EF4F4D-5F63-914B-AC73-5D35F826F375}"/>
                </a:ext>
              </a:extLst>
            </p:cNvPr>
            <p:cNvCxnSpPr/>
            <p:nvPr/>
          </p:nvCxnSpPr>
          <p:spPr>
            <a:xfrm>
              <a:off x="5169454" y="4956559"/>
              <a:ext cx="1733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Shape 758">
              <a:extLst>
                <a:ext uri="{FF2B5EF4-FFF2-40B4-BE49-F238E27FC236}">
                  <a16:creationId xmlns:a16="http://schemas.microsoft.com/office/drawing/2014/main" id="{E310ACFD-1561-D943-929D-B78342CD22EA}"/>
                </a:ext>
              </a:extLst>
            </p:cNvPr>
            <p:cNvCxnSpPr/>
            <p:nvPr/>
          </p:nvCxnSpPr>
          <p:spPr>
            <a:xfrm>
              <a:off x="5169131" y="5303359"/>
              <a:ext cx="1733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Shape 758">
              <a:extLst>
                <a:ext uri="{FF2B5EF4-FFF2-40B4-BE49-F238E27FC236}">
                  <a16:creationId xmlns:a16="http://schemas.microsoft.com/office/drawing/2014/main" id="{531610DD-1B98-184B-AFB9-74556CCA263B}"/>
                </a:ext>
              </a:extLst>
            </p:cNvPr>
            <p:cNvCxnSpPr/>
            <p:nvPr/>
          </p:nvCxnSpPr>
          <p:spPr>
            <a:xfrm>
              <a:off x="5168162" y="5649484"/>
              <a:ext cx="1733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Shape 758">
              <a:extLst>
                <a:ext uri="{FF2B5EF4-FFF2-40B4-BE49-F238E27FC236}">
                  <a16:creationId xmlns:a16="http://schemas.microsoft.com/office/drawing/2014/main" id="{A3AE1A2E-33A2-684A-A93C-130EBF61A4DE}"/>
                </a:ext>
              </a:extLst>
            </p:cNvPr>
            <p:cNvCxnSpPr/>
            <p:nvPr/>
          </p:nvCxnSpPr>
          <p:spPr>
            <a:xfrm>
              <a:off x="5168808" y="3919926"/>
              <a:ext cx="1733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Shape 754">
              <a:extLst>
                <a:ext uri="{FF2B5EF4-FFF2-40B4-BE49-F238E27FC236}">
                  <a16:creationId xmlns:a16="http://schemas.microsoft.com/office/drawing/2014/main" id="{D6BEC1B5-BCFF-A043-8E92-97982A609875}"/>
                </a:ext>
              </a:extLst>
            </p:cNvPr>
            <p:cNvCxnSpPr/>
            <p:nvPr/>
          </p:nvCxnSpPr>
          <p:spPr>
            <a:xfrm>
              <a:off x="6901262" y="3924220"/>
              <a:ext cx="0" cy="17331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Shape 754">
              <a:extLst>
                <a:ext uri="{FF2B5EF4-FFF2-40B4-BE49-F238E27FC236}">
                  <a16:creationId xmlns:a16="http://schemas.microsoft.com/office/drawing/2014/main" id="{22AD920F-116E-DD4B-BD3A-CD842065FD7A}"/>
                </a:ext>
              </a:extLst>
            </p:cNvPr>
            <p:cNvCxnSpPr>
              <a:cxnSpLocks/>
            </p:cNvCxnSpPr>
            <p:nvPr/>
          </p:nvCxnSpPr>
          <p:spPr>
            <a:xfrm>
              <a:off x="5167271" y="3909701"/>
              <a:ext cx="0" cy="1747615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9630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9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1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300"/>
                            </p:stCondLst>
                            <p:childTnLst>
                              <p:par>
                                <p:cTn id="5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9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1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3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9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1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3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/>
      <p:bldP spid="212" grpId="0" animBg="1"/>
      <p:bldP spid="213" grpId="0" animBg="1"/>
      <p:bldP spid="214" grpId="0" animBg="1"/>
      <p:bldP spid="21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01" grpId="0" animBg="1"/>
      <p:bldP spid="202" grpId="0" animBg="1"/>
      <p:bldP spid="203" grpId="0" animBg="1"/>
      <p:bldP spid="203" grpId="1" animBg="1"/>
      <p:bldP spid="204" grpId="0" animBg="1"/>
      <p:bldP spid="205" grpId="0" animBg="1"/>
      <p:bldP spid="536" grpId="0" build="p"/>
      <p:bldP spid="166" grpId="0" animBg="1"/>
      <p:bldP spid="167" grpId="0" animBg="1"/>
      <p:bldP spid="168" grpId="0" animBg="1"/>
      <p:bldP spid="169" grpId="0" animBg="1"/>
      <p:bldP spid="171" grpId="0" animBg="1"/>
      <p:bldP spid="172" grpId="0" animBg="1"/>
      <p:bldP spid="173" grpId="0" animBg="1"/>
      <p:bldP spid="174" grpId="0" animBg="1"/>
      <p:bldP spid="177" grpId="0" animBg="1"/>
      <p:bldP spid="178" grpId="0" animBg="1"/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87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600"/>
            </a:pPr>
            <a:r>
              <a:rPr lang="en-US" sz="4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Inter-Frame Compression Algorithm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236700" y="1299377"/>
            <a:ext cx="8670600" cy="229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SzPts val="2900"/>
              <a:buNone/>
            </a:pP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What kind of operation can we perform?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SzPts val="2900"/>
              <a:buFont typeface="Wingdings" pitchFamily="2" charset="2"/>
              <a:buChar char="v"/>
            </a:pPr>
            <a:r>
              <a:rPr lang="en-US" sz="28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Analog Domain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SzPts val="2900"/>
              <a:buFont typeface="Wingdings" pitchFamily="2" charset="2"/>
              <a:buChar char="v"/>
            </a:pPr>
            <a:r>
              <a:rPr lang="en-US" sz="28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Low-power</a:t>
            </a:r>
          </a:p>
        </p:txBody>
      </p:sp>
      <p:sp>
        <p:nvSpPr>
          <p:cNvPr id="4" name="Shape 203">
            <a:extLst>
              <a:ext uri="{FF2B5EF4-FFF2-40B4-BE49-F238E27FC236}">
                <a16:creationId xmlns:a16="http://schemas.microsoft.com/office/drawing/2014/main" id="{6948CECD-EBBD-D149-A0C7-E92FF758FB6C}"/>
              </a:ext>
            </a:extLst>
          </p:cNvPr>
          <p:cNvSpPr txBox="1">
            <a:spLocks/>
          </p:cNvSpPr>
          <p:nvPr/>
        </p:nvSpPr>
        <p:spPr>
          <a:xfrm>
            <a:off x="-5185433" y="6893706"/>
            <a:ext cx="8670600" cy="38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SzPts val="2900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Analog signals are more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SzPts val="2900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 susceptible to noise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SzPts val="2900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</a:p>
          <a:p>
            <a:pPr marL="742950" lvl="1" indent="-304800">
              <a:lnSpc>
                <a:spcPct val="150000"/>
              </a:lnSpc>
              <a:spcBef>
                <a:spcPts val="0"/>
              </a:spcBef>
              <a:buSzPts val="2900"/>
              <a:buFont typeface="Noto Sans Symbols"/>
              <a:buChar char="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Intra-frame compression</a:t>
            </a:r>
          </a:p>
          <a:p>
            <a:pPr marL="742950" lvl="1" indent="-304800">
              <a:lnSpc>
                <a:spcPct val="150000"/>
              </a:lnSpc>
              <a:spcBef>
                <a:spcPts val="0"/>
              </a:spcBef>
              <a:buSzPts val="2900"/>
              <a:buFont typeface="Noto Sans Symbols"/>
              <a:buChar char="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Inter-frame compression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0C993B-B9E2-7542-9EF9-6A5B1C043701}"/>
              </a:ext>
            </a:extLst>
          </p:cNvPr>
          <p:cNvSpPr txBox="1"/>
          <p:nvPr/>
        </p:nvSpPr>
        <p:spPr>
          <a:xfrm>
            <a:off x="1546505" y="5379180"/>
            <a:ext cx="186732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Sensor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(2×2 Pixels)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946212-2C8F-6340-A3F1-118FE9D95A23}"/>
              </a:ext>
            </a:extLst>
          </p:cNvPr>
          <p:cNvGrpSpPr/>
          <p:nvPr/>
        </p:nvGrpSpPr>
        <p:grpSpPr>
          <a:xfrm>
            <a:off x="1721959" y="3933920"/>
            <a:ext cx="1493627" cy="1493626"/>
            <a:chOff x="1721959" y="3933920"/>
            <a:chExt cx="1493627" cy="14936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59D361-EA91-5E48-AB43-0F077054E0B8}"/>
                </a:ext>
              </a:extLst>
            </p:cNvPr>
            <p:cNvSpPr/>
            <p:nvPr/>
          </p:nvSpPr>
          <p:spPr>
            <a:xfrm>
              <a:off x="1721959" y="3933920"/>
              <a:ext cx="1493627" cy="1493626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115C301-B2E2-904F-901B-52D275353594}"/>
                </a:ext>
              </a:extLst>
            </p:cNvPr>
            <p:cNvGrpSpPr/>
            <p:nvPr/>
          </p:nvGrpSpPr>
          <p:grpSpPr>
            <a:xfrm rot="1538373">
              <a:off x="1873808" y="4124622"/>
              <a:ext cx="501300" cy="313141"/>
              <a:chOff x="2368550" y="1009575"/>
              <a:chExt cx="1635125" cy="914231"/>
            </a:xfrm>
          </p:grpSpPr>
          <p:sp>
            <p:nvSpPr>
              <p:cNvPr id="36" name="Isosceles Triangle 38">
                <a:extLst>
                  <a:ext uri="{FF2B5EF4-FFF2-40B4-BE49-F238E27FC236}">
                    <a16:creationId xmlns:a16="http://schemas.microsoft.com/office/drawing/2014/main" id="{3D4B27A7-98C5-C243-8AF5-C4DE9E1B554E}"/>
                  </a:ext>
                </a:extLst>
              </p:cNvPr>
              <p:cNvSpPr/>
              <p:nvPr/>
            </p:nvSpPr>
            <p:spPr>
              <a:xfrm rot="5400000">
                <a:off x="2959757" y="1332842"/>
                <a:ext cx="672856" cy="509072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319B5F1-449C-FC4F-8F65-88399982AC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2742" y="1381003"/>
                <a:ext cx="0" cy="41275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0E69C96-B637-FA40-858A-4A8D1E603FE8}"/>
                  </a:ext>
                </a:extLst>
              </p:cNvPr>
              <p:cNvCxnSpPr>
                <a:cxnSpLocks/>
                <a:stCxn id="36" idx="3"/>
              </p:cNvCxnSpPr>
              <p:nvPr/>
            </p:nvCxnSpPr>
            <p:spPr>
              <a:xfrm flipH="1">
                <a:off x="2368550" y="1587378"/>
                <a:ext cx="673099" cy="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BC056F5-A5E1-4045-AD47-4E4C2DEE7A6F}"/>
                  </a:ext>
                </a:extLst>
              </p:cNvPr>
              <p:cNvCxnSpPr>
                <a:cxnSpLocks/>
                <a:stCxn id="36" idx="0"/>
              </p:cNvCxnSpPr>
              <p:nvPr/>
            </p:nvCxnSpPr>
            <p:spPr>
              <a:xfrm>
                <a:off x="3550721" y="1587378"/>
                <a:ext cx="452954" cy="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D8F0256F-D130-644C-B759-671B3270B287}"/>
                  </a:ext>
                </a:extLst>
              </p:cNvPr>
              <p:cNvCxnSpPr/>
              <p:nvPr/>
            </p:nvCxnSpPr>
            <p:spPr>
              <a:xfrm flipH="1">
                <a:off x="3198296" y="1009575"/>
                <a:ext cx="234950" cy="247650"/>
              </a:xfrm>
              <a:prstGeom prst="straightConnector1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4B952CB2-70F0-0641-AEC5-BCAEC906AD90}"/>
                  </a:ext>
                </a:extLst>
              </p:cNvPr>
              <p:cNvCxnSpPr/>
              <p:nvPr/>
            </p:nvCxnSpPr>
            <p:spPr>
              <a:xfrm flipH="1">
                <a:off x="3315771" y="1111205"/>
                <a:ext cx="234950" cy="247650"/>
              </a:xfrm>
              <a:prstGeom prst="straightConnector1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1B1CAC5-55E6-E046-96C2-AB08149D9B82}"/>
                </a:ext>
              </a:extLst>
            </p:cNvPr>
            <p:cNvGrpSpPr/>
            <p:nvPr/>
          </p:nvGrpSpPr>
          <p:grpSpPr>
            <a:xfrm rot="19466512">
              <a:off x="1842507" y="4880603"/>
              <a:ext cx="501300" cy="313141"/>
              <a:chOff x="2368550" y="1009575"/>
              <a:chExt cx="1635125" cy="914231"/>
            </a:xfrm>
          </p:grpSpPr>
          <p:sp>
            <p:nvSpPr>
              <p:cNvPr id="24" name="Isosceles Triangle 26">
                <a:extLst>
                  <a:ext uri="{FF2B5EF4-FFF2-40B4-BE49-F238E27FC236}">
                    <a16:creationId xmlns:a16="http://schemas.microsoft.com/office/drawing/2014/main" id="{4B8F3A5C-0FE6-074A-AFF9-B89D5F92ED92}"/>
                  </a:ext>
                </a:extLst>
              </p:cNvPr>
              <p:cNvSpPr/>
              <p:nvPr/>
            </p:nvSpPr>
            <p:spPr>
              <a:xfrm rot="5400000">
                <a:off x="2959757" y="1332842"/>
                <a:ext cx="672856" cy="509072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39A7B3D-48FC-1B4A-A5CB-D97D9F5738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2742" y="1381003"/>
                <a:ext cx="0" cy="41275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0A7F979-D237-1446-8E42-9C86ED928F01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2368550" y="1587378"/>
                <a:ext cx="673099" cy="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4333D9E-0872-FE48-BCD5-1DD3A4FB92E3}"/>
                  </a:ext>
                </a:extLst>
              </p:cNvPr>
              <p:cNvCxnSpPr>
                <a:cxnSpLocks/>
                <a:stCxn id="24" idx="0"/>
              </p:cNvCxnSpPr>
              <p:nvPr/>
            </p:nvCxnSpPr>
            <p:spPr>
              <a:xfrm>
                <a:off x="3550721" y="1587378"/>
                <a:ext cx="452954" cy="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4D8B376-7F79-2549-8824-9B08300E79CE}"/>
                  </a:ext>
                </a:extLst>
              </p:cNvPr>
              <p:cNvCxnSpPr/>
              <p:nvPr/>
            </p:nvCxnSpPr>
            <p:spPr>
              <a:xfrm flipH="1">
                <a:off x="3198296" y="1009575"/>
                <a:ext cx="234950" cy="247650"/>
              </a:xfrm>
              <a:prstGeom prst="straightConnector1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6B9C849-D47B-7F4A-B9D1-A3F31F16D05E}"/>
                  </a:ext>
                </a:extLst>
              </p:cNvPr>
              <p:cNvCxnSpPr/>
              <p:nvPr/>
            </p:nvCxnSpPr>
            <p:spPr>
              <a:xfrm flipH="1">
                <a:off x="3315771" y="1111205"/>
                <a:ext cx="234950" cy="247650"/>
              </a:xfrm>
              <a:prstGeom prst="straightConnector1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8EEBE3C-5F62-1C4D-8589-1C7FB2728119}"/>
                </a:ext>
              </a:extLst>
            </p:cNvPr>
            <p:cNvCxnSpPr>
              <a:cxnSpLocks/>
              <a:stCxn id="9" idx="0"/>
              <a:endCxn id="9" idx="2"/>
            </p:cNvCxnSpPr>
            <p:nvPr/>
          </p:nvCxnSpPr>
          <p:spPr>
            <a:xfrm>
              <a:off x="2468773" y="3933920"/>
              <a:ext cx="0" cy="1493626"/>
            </a:xfrm>
            <a:prstGeom prst="line">
              <a:avLst/>
            </a:prstGeom>
            <a:ln w="254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2ABC093-302B-F44D-94F8-E8DB894FDBEA}"/>
                </a:ext>
              </a:extLst>
            </p:cNvPr>
            <p:cNvCxnSpPr>
              <a:cxnSpLocks/>
              <a:stCxn id="9" idx="1"/>
              <a:endCxn id="9" idx="3"/>
            </p:cNvCxnSpPr>
            <p:nvPr/>
          </p:nvCxnSpPr>
          <p:spPr>
            <a:xfrm>
              <a:off x="1721959" y="4680733"/>
              <a:ext cx="1493627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879E9F1-3215-D049-922B-6F1E2CADAA26}"/>
                </a:ext>
              </a:extLst>
            </p:cNvPr>
            <p:cNvGrpSpPr/>
            <p:nvPr/>
          </p:nvGrpSpPr>
          <p:grpSpPr>
            <a:xfrm rot="19466512">
              <a:off x="2564490" y="4912529"/>
              <a:ext cx="501300" cy="313141"/>
              <a:chOff x="2368550" y="1009575"/>
              <a:chExt cx="1635125" cy="914231"/>
            </a:xfrm>
          </p:grpSpPr>
          <p:sp>
            <p:nvSpPr>
              <p:cNvPr id="48" name="Isosceles Triangle 26">
                <a:extLst>
                  <a:ext uri="{FF2B5EF4-FFF2-40B4-BE49-F238E27FC236}">
                    <a16:creationId xmlns:a16="http://schemas.microsoft.com/office/drawing/2014/main" id="{1E01C096-5589-794F-A583-1A93B52646D6}"/>
                  </a:ext>
                </a:extLst>
              </p:cNvPr>
              <p:cNvSpPr/>
              <p:nvPr/>
            </p:nvSpPr>
            <p:spPr>
              <a:xfrm rot="5400000">
                <a:off x="2959757" y="1332842"/>
                <a:ext cx="672856" cy="509072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FEB4C07-B4E4-C14F-BBA0-61C78BED7D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2742" y="1381003"/>
                <a:ext cx="0" cy="41275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F8E2361-FA83-224A-A8F0-02FBE7BC7215}"/>
                  </a:ext>
                </a:extLst>
              </p:cNvPr>
              <p:cNvCxnSpPr>
                <a:cxnSpLocks/>
                <a:stCxn id="48" idx="3"/>
              </p:cNvCxnSpPr>
              <p:nvPr/>
            </p:nvCxnSpPr>
            <p:spPr>
              <a:xfrm flipH="1">
                <a:off x="2368550" y="1587378"/>
                <a:ext cx="673099" cy="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5018F4F-7B8F-DF4D-8772-99ECADEBA4D3}"/>
                  </a:ext>
                </a:extLst>
              </p:cNvPr>
              <p:cNvCxnSpPr>
                <a:cxnSpLocks/>
                <a:stCxn id="48" idx="0"/>
              </p:cNvCxnSpPr>
              <p:nvPr/>
            </p:nvCxnSpPr>
            <p:spPr>
              <a:xfrm>
                <a:off x="3550721" y="1587378"/>
                <a:ext cx="452954" cy="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4BA97A31-534E-F441-AB88-C25F518982C5}"/>
                  </a:ext>
                </a:extLst>
              </p:cNvPr>
              <p:cNvCxnSpPr/>
              <p:nvPr/>
            </p:nvCxnSpPr>
            <p:spPr>
              <a:xfrm flipH="1">
                <a:off x="3198296" y="1009575"/>
                <a:ext cx="234950" cy="247650"/>
              </a:xfrm>
              <a:prstGeom prst="straightConnector1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26DEA274-0FAC-EB4F-8D9D-E2A95DC78C42}"/>
                  </a:ext>
                </a:extLst>
              </p:cNvPr>
              <p:cNvCxnSpPr/>
              <p:nvPr/>
            </p:nvCxnSpPr>
            <p:spPr>
              <a:xfrm flipH="1">
                <a:off x="3315771" y="1111205"/>
                <a:ext cx="234950" cy="247650"/>
              </a:xfrm>
              <a:prstGeom prst="straightConnector1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7EE4A7C-D5B8-A745-85E1-40AC8C2AB11E}"/>
                </a:ext>
              </a:extLst>
            </p:cNvPr>
            <p:cNvGrpSpPr/>
            <p:nvPr/>
          </p:nvGrpSpPr>
          <p:grpSpPr>
            <a:xfrm rot="1538373">
              <a:off x="2606433" y="4110248"/>
              <a:ext cx="501300" cy="313141"/>
              <a:chOff x="2368550" y="1009575"/>
              <a:chExt cx="1635125" cy="914231"/>
            </a:xfrm>
          </p:grpSpPr>
          <p:sp>
            <p:nvSpPr>
              <p:cNvPr id="55" name="Isosceles Triangle 38">
                <a:extLst>
                  <a:ext uri="{FF2B5EF4-FFF2-40B4-BE49-F238E27FC236}">
                    <a16:creationId xmlns:a16="http://schemas.microsoft.com/office/drawing/2014/main" id="{6797D913-EC06-414D-B6C5-8035101D45B5}"/>
                  </a:ext>
                </a:extLst>
              </p:cNvPr>
              <p:cNvSpPr/>
              <p:nvPr/>
            </p:nvSpPr>
            <p:spPr>
              <a:xfrm rot="5400000">
                <a:off x="2959757" y="1332842"/>
                <a:ext cx="672856" cy="509072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A1D85E83-1190-D447-A740-5B010BD151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2742" y="1381003"/>
                <a:ext cx="0" cy="41275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D49EADC-8EAE-9D41-AACC-99C411005034}"/>
                  </a:ext>
                </a:extLst>
              </p:cNvPr>
              <p:cNvCxnSpPr>
                <a:cxnSpLocks/>
                <a:stCxn id="55" idx="3"/>
              </p:cNvCxnSpPr>
              <p:nvPr/>
            </p:nvCxnSpPr>
            <p:spPr>
              <a:xfrm flipH="1">
                <a:off x="2368550" y="1587378"/>
                <a:ext cx="673099" cy="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520C808-D002-3447-9C4E-19B9B5CDBB35}"/>
                  </a:ext>
                </a:extLst>
              </p:cNvPr>
              <p:cNvCxnSpPr>
                <a:cxnSpLocks/>
                <a:stCxn id="55" idx="0"/>
              </p:cNvCxnSpPr>
              <p:nvPr/>
            </p:nvCxnSpPr>
            <p:spPr>
              <a:xfrm>
                <a:off x="3550721" y="1587378"/>
                <a:ext cx="452954" cy="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ADE30B98-7E7D-F44C-AE4C-27CE6B815F08}"/>
                  </a:ext>
                </a:extLst>
              </p:cNvPr>
              <p:cNvCxnSpPr/>
              <p:nvPr/>
            </p:nvCxnSpPr>
            <p:spPr>
              <a:xfrm flipH="1">
                <a:off x="3198296" y="1009575"/>
                <a:ext cx="234950" cy="247650"/>
              </a:xfrm>
              <a:prstGeom prst="straightConnector1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FB672C81-2C60-464E-8804-9FBA6CFCC994}"/>
                  </a:ext>
                </a:extLst>
              </p:cNvPr>
              <p:cNvCxnSpPr/>
              <p:nvPr/>
            </p:nvCxnSpPr>
            <p:spPr>
              <a:xfrm flipH="1">
                <a:off x="3315771" y="1111205"/>
                <a:ext cx="234950" cy="247650"/>
              </a:xfrm>
              <a:prstGeom prst="straightConnector1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22AE7B2-40DA-9647-8512-F1B2AEAFA80A}"/>
                  </a:ext>
                </a:extLst>
              </p:cNvPr>
              <p:cNvSpPr txBox="1"/>
              <p:nvPr/>
            </p:nvSpPr>
            <p:spPr>
              <a:xfrm>
                <a:off x="3564545" y="3773959"/>
                <a:ext cx="3461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22AE7B2-40DA-9647-8512-F1B2AEAFA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545" y="3773959"/>
                <a:ext cx="346185" cy="369332"/>
              </a:xfrm>
              <a:prstGeom prst="rect">
                <a:avLst/>
              </a:prstGeom>
              <a:blipFill>
                <a:blip r:embed="rId3"/>
                <a:stretch>
                  <a:fillRect l="-17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314D08F6-D075-8C41-AF2D-04D9C7A84347}"/>
                  </a:ext>
                </a:extLst>
              </p:cNvPr>
              <p:cNvSpPr txBox="1"/>
              <p:nvPr/>
            </p:nvSpPr>
            <p:spPr>
              <a:xfrm>
                <a:off x="3563808" y="4194472"/>
                <a:ext cx="3509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314D08F6-D075-8C41-AF2D-04D9C7A84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08" y="4194472"/>
                <a:ext cx="350994" cy="369332"/>
              </a:xfrm>
              <a:prstGeom prst="rect">
                <a:avLst/>
              </a:prstGeom>
              <a:blipFill>
                <a:blip r:embed="rId4"/>
                <a:stretch>
                  <a:fillRect l="-17857" r="-714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D3A3E8FE-CC53-7843-956E-B90BA617579C}"/>
                  </a:ext>
                </a:extLst>
              </p:cNvPr>
              <p:cNvSpPr txBox="1"/>
              <p:nvPr/>
            </p:nvSpPr>
            <p:spPr>
              <a:xfrm>
                <a:off x="3558551" y="4643246"/>
                <a:ext cx="3509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D3A3E8FE-CC53-7843-956E-B90BA6175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551" y="4643246"/>
                <a:ext cx="350994" cy="369332"/>
              </a:xfrm>
              <a:prstGeom prst="rect">
                <a:avLst/>
              </a:prstGeom>
              <a:blipFill>
                <a:blip r:embed="rId5"/>
                <a:stretch>
                  <a:fillRect l="-17241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7E6B9B65-2BAE-2041-B1CD-1296CCF8B6CB}"/>
                  </a:ext>
                </a:extLst>
              </p:cNvPr>
              <p:cNvSpPr txBox="1"/>
              <p:nvPr/>
            </p:nvSpPr>
            <p:spPr>
              <a:xfrm>
                <a:off x="3563808" y="5107658"/>
                <a:ext cx="3509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7E6B9B65-2BAE-2041-B1CD-1296CCF8B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08" y="5107658"/>
                <a:ext cx="350994" cy="369332"/>
              </a:xfrm>
              <a:prstGeom prst="rect">
                <a:avLst/>
              </a:prstGeom>
              <a:blipFill>
                <a:blip r:embed="rId6"/>
                <a:stretch>
                  <a:fillRect l="-17857" r="-714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D52AB7AC-98FF-A548-B175-2B6F42355AF1}"/>
              </a:ext>
            </a:extLst>
          </p:cNvPr>
          <p:cNvGrpSpPr/>
          <p:nvPr/>
        </p:nvGrpSpPr>
        <p:grpSpPr>
          <a:xfrm>
            <a:off x="3056774" y="3862246"/>
            <a:ext cx="1673002" cy="955177"/>
            <a:chOff x="3056774" y="3862246"/>
            <a:chExt cx="1673002" cy="955177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6D30DB5-98DB-704D-B442-5F5CB2FE52C7}"/>
                </a:ext>
              </a:extLst>
            </p:cNvPr>
            <p:cNvGrpSpPr/>
            <p:nvPr/>
          </p:nvGrpSpPr>
          <p:grpSpPr>
            <a:xfrm>
              <a:off x="3962400" y="3862246"/>
              <a:ext cx="463280" cy="309022"/>
              <a:chOff x="3323922" y="4306103"/>
              <a:chExt cx="463280" cy="309022"/>
            </a:xfrm>
          </p:grpSpPr>
          <p:cxnSp>
            <p:nvCxnSpPr>
              <p:cNvPr id="66" name="Shape 174">
                <a:extLst>
                  <a:ext uri="{FF2B5EF4-FFF2-40B4-BE49-F238E27FC236}">
                    <a16:creationId xmlns:a16="http://schemas.microsoft.com/office/drawing/2014/main" id="{0E432191-54FE-164D-8A82-FE5CB6AB0790}"/>
                  </a:ext>
                </a:extLst>
              </p:cNvPr>
              <p:cNvCxnSpPr/>
              <p:nvPr/>
            </p:nvCxnSpPr>
            <p:spPr>
              <a:xfrm rot="5400000">
                <a:off x="3546868" y="4219840"/>
                <a:ext cx="0" cy="381811"/>
              </a:xfrm>
              <a:prstGeom prst="straightConnector1">
                <a:avLst/>
              </a:pr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67" name="Shape 175">
                <a:extLst>
                  <a:ext uri="{FF2B5EF4-FFF2-40B4-BE49-F238E27FC236}">
                    <a16:creationId xmlns:a16="http://schemas.microsoft.com/office/drawing/2014/main" id="{7DCBBFF7-21AE-D945-86B5-E84FB45DB556}"/>
                  </a:ext>
                </a:extLst>
              </p:cNvPr>
              <p:cNvCxnSpPr/>
              <p:nvPr/>
            </p:nvCxnSpPr>
            <p:spPr>
              <a:xfrm rot="5400000">
                <a:off x="3547536" y="4269301"/>
                <a:ext cx="0" cy="447227"/>
              </a:xfrm>
              <a:prstGeom prst="straightConnector1">
                <a:avLst/>
              </a:pr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68" name="Shape 176">
                <a:extLst>
                  <a:ext uri="{FF2B5EF4-FFF2-40B4-BE49-F238E27FC236}">
                    <a16:creationId xmlns:a16="http://schemas.microsoft.com/office/drawing/2014/main" id="{08E952D5-5500-964C-AA34-8481E3A9B1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34852" y="4306103"/>
                <a:ext cx="0" cy="104643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71" name="Shape 179">
                <a:extLst>
                  <a:ext uri="{FF2B5EF4-FFF2-40B4-BE49-F238E27FC236}">
                    <a16:creationId xmlns:a16="http://schemas.microsoft.com/office/drawing/2014/main" id="{1BA4124F-8C91-3842-9572-2C186E02A4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84031" y="4608046"/>
                <a:ext cx="103171" cy="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72" name="Shape 180">
                <a:extLst>
                  <a:ext uri="{FF2B5EF4-FFF2-40B4-BE49-F238E27FC236}">
                    <a16:creationId xmlns:a16="http://schemas.microsoft.com/office/drawing/2014/main" id="{835A84B5-8F74-FA40-BB75-FD2AC77E71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5053" y="4492915"/>
                <a:ext cx="0" cy="12221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75" name="Shape 180">
                <a:extLst>
                  <a:ext uri="{FF2B5EF4-FFF2-40B4-BE49-F238E27FC236}">
                    <a16:creationId xmlns:a16="http://schemas.microsoft.com/office/drawing/2014/main" id="{4CA8B05E-61A6-D442-9C94-5F62D5D5CC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2303" y="4492908"/>
                <a:ext cx="0" cy="122214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83" name="Shape 179">
                <a:extLst>
                  <a:ext uri="{FF2B5EF4-FFF2-40B4-BE49-F238E27FC236}">
                    <a16:creationId xmlns:a16="http://schemas.microsoft.com/office/drawing/2014/main" id="{7921D8F6-3589-8047-A555-5FEC885C90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32194" y="4606165"/>
                <a:ext cx="103171" cy="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</p:grpSp>
        <p:cxnSp>
          <p:nvCxnSpPr>
            <p:cNvPr id="117" name="Elbow Connector 116">
              <a:extLst>
                <a:ext uri="{FF2B5EF4-FFF2-40B4-BE49-F238E27FC236}">
                  <a16:creationId xmlns:a16="http://schemas.microsoft.com/office/drawing/2014/main" id="{73776F3A-0ED1-A74C-8B3A-074D14DAA6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6774" y="4162310"/>
              <a:ext cx="922170" cy="245828"/>
            </a:xfrm>
            <a:prstGeom prst="bentConnector3">
              <a:avLst>
                <a:gd name="adj1" fmla="val 37519"/>
              </a:avLst>
            </a:pr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800BA3E5-7524-2A47-9F57-669801BEAFD0}"/>
                </a:ext>
              </a:extLst>
            </p:cNvPr>
            <p:cNvCxnSpPr/>
            <p:nvPr/>
          </p:nvCxnSpPr>
          <p:spPr>
            <a:xfrm>
              <a:off x="4417900" y="4164061"/>
              <a:ext cx="311876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83ED4F45-2E75-6243-AD94-E3EBDF056C51}"/>
                </a:ext>
              </a:extLst>
            </p:cNvPr>
            <p:cNvCxnSpPr>
              <a:cxnSpLocks/>
            </p:cNvCxnSpPr>
            <p:nvPr/>
          </p:nvCxnSpPr>
          <p:spPr>
            <a:xfrm>
              <a:off x="4716909" y="4154475"/>
              <a:ext cx="0" cy="662948"/>
            </a:xfrm>
            <a:prstGeom prst="line">
              <a:avLst/>
            </a:pr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3D52A84B-90D9-504B-8E36-52CA2B13781C}"/>
              </a:ext>
            </a:extLst>
          </p:cNvPr>
          <p:cNvCxnSpPr>
            <a:cxnSpLocks/>
          </p:cNvCxnSpPr>
          <p:nvPr/>
        </p:nvCxnSpPr>
        <p:spPr>
          <a:xfrm>
            <a:off x="4716909" y="4807288"/>
            <a:ext cx="55809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025E2478-01FF-804A-BE57-07A114B300CB}"/>
              </a:ext>
            </a:extLst>
          </p:cNvPr>
          <p:cNvSpPr txBox="1"/>
          <p:nvPr/>
        </p:nvSpPr>
        <p:spPr>
          <a:xfrm>
            <a:off x="5364764" y="4622622"/>
            <a:ext cx="27685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Analog pixel output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92CDA3-B7B8-4D4B-B72E-E71D82D0E5BB}"/>
              </a:ext>
            </a:extLst>
          </p:cNvPr>
          <p:cNvGrpSpPr/>
          <p:nvPr/>
        </p:nvGrpSpPr>
        <p:grpSpPr>
          <a:xfrm>
            <a:off x="2321107" y="4284515"/>
            <a:ext cx="2400397" cy="537926"/>
            <a:chOff x="2321107" y="4284515"/>
            <a:chExt cx="2400397" cy="537926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329BF99-FFE3-FF43-8E6A-80DC7F0AA2FA}"/>
                </a:ext>
              </a:extLst>
            </p:cNvPr>
            <p:cNvGrpSpPr/>
            <p:nvPr/>
          </p:nvGrpSpPr>
          <p:grpSpPr>
            <a:xfrm>
              <a:off x="3962400" y="4284515"/>
              <a:ext cx="463280" cy="309022"/>
              <a:chOff x="3323922" y="4306103"/>
              <a:chExt cx="463280" cy="309022"/>
            </a:xfrm>
          </p:grpSpPr>
          <p:cxnSp>
            <p:nvCxnSpPr>
              <p:cNvPr id="93" name="Shape 174">
                <a:extLst>
                  <a:ext uri="{FF2B5EF4-FFF2-40B4-BE49-F238E27FC236}">
                    <a16:creationId xmlns:a16="http://schemas.microsoft.com/office/drawing/2014/main" id="{4EDB5A5B-5D52-F94B-978F-594041BFBDEE}"/>
                  </a:ext>
                </a:extLst>
              </p:cNvPr>
              <p:cNvCxnSpPr/>
              <p:nvPr/>
            </p:nvCxnSpPr>
            <p:spPr>
              <a:xfrm rot="5400000">
                <a:off x="3546868" y="4219840"/>
                <a:ext cx="0" cy="381811"/>
              </a:xfrm>
              <a:prstGeom prst="straightConnector1">
                <a:avLst/>
              </a:pr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94" name="Shape 175">
                <a:extLst>
                  <a:ext uri="{FF2B5EF4-FFF2-40B4-BE49-F238E27FC236}">
                    <a16:creationId xmlns:a16="http://schemas.microsoft.com/office/drawing/2014/main" id="{3770150F-E5CE-E047-9CE2-8951B02AD2BD}"/>
                  </a:ext>
                </a:extLst>
              </p:cNvPr>
              <p:cNvCxnSpPr/>
              <p:nvPr/>
            </p:nvCxnSpPr>
            <p:spPr>
              <a:xfrm rot="5400000">
                <a:off x="3547536" y="4269301"/>
                <a:ext cx="0" cy="447227"/>
              </a:xfrm>
              <a:prstGeom prst="straightConnector1">
                <a:avLst/>
              </a:pr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95" name="Shape 176">
                <a:extLst>
                  <a:ext uri="{FF2B5EF4-FFF2-40B4-BE49-F238E27FC236}">
                    <a16:creationId xmlns:a16="http://schemas.microsoft.com/office/drawing/2014/main" id="{D7F300A7-872E-AF42-9764-32DEF501A0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34852" y="4306103"/>
                <a:ext cx="0" cy="104643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96" name="Shape 179">
                <a:extLst>
                  <a:ext uri="{FF2B5EF4-FFF2-40B4-BE49-F238E27FC236}">
                    <a16:creationId xmlns:a16="http://schemas.microsoft.com/office/drawing/2014/main" id="{16A468EE-B632-4541-847F-A28AC3BBC2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84031" y="4608046"/>
                <a:ext cx="103171" cy="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97" name="Shape 180">
                <a:extLst>
                  <a:ext uri="{FF2B5EF4-FFF2-40B4-BE49-F238E27FC236}">
                    <a16:creationId xmlns:a16="http://schemas.microsoft.com/office/drawing/2014/main" id="{33CACE46-F9B2-5D4A-914E-F5E7D729D7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5053" y="4492915"/>
                <a:ext cx="0" cy="12221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98" name="Shape 180">
                <a:extLst>
                  <a:ext uri="{FF2B5EF4-FFF2-40B4-BE49-F238E27FC236}">
                    <a16:creationId xmlns:a16="http://schemas.microsoft.com/office/drawing/2014/main" id="{BBC68708-0EF8-2244-BAF2-C539286242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2303" y="4492908"/>
                <a:ext cx="0" cy="122214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99" name="Shape 179">
                <a:extLst>
                  <a:ext uri="{FF2B5EF4-FFF2-40B4-BE49-F238E27FC236}">
                    <a16:creationId xmlns:a16="http://schemas.microsoft.com/office/drawing/2014/main" id="{A2ABDEAE-C38B-ED43-AC42-8571274860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32194" y="4606165"/>
                <a:ext cx="103171" cy="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</p:grpSp>
        <p:cxnSp>
          <p:nvCxnSpPr>
            <p:cNvPr id="123" name="Elbow Connector 122">
              <a:extLst>
                <a:ext uri="{FF2B5EF4-FFF2-40B4-BE49-F238E27FC236}">
                  <a16:creationId xmlns:a16="http://schemas.microsoft.com/office/drawing/2014/main" id="{38CF4974-57D9-8145-8982-96D3D9B8D029}"/>
                </a:ext>
              </a:extLst>
            </p:cNvPr>
            <p:cNvCxnSpPr>
              <a:cxnSpLocks/>
            </p:cNvCxnSpPr>
            <p:nvPr/>
          </p:nvCxnSpPr>
          <p:spPr>
            <a:xfrm>
              <a:off x="2321107" y="4423892"/>
              <a:ext cx="1657837" cy="160067"/>
            </a:xfrm>
            <a:prstGeom prst="bentConnector3">
              <a:avLst>
                <a:gd name="adj1" fmla="val 19066"/>
              </a:avLst>
            </a:pr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327000C8-5BCC-764F-9E72-AB7D7C564BF6}"/>
                </a:ext>
              </a:extLst>
            </p:cNvPr>
            <p:cNvCxnSpPr/>
            <p:nvPr/>
          </p:nvCxnSpPr>
          <p:spPr>
            <a:xfrm>
              <a:off x="4409628" y="4588313"/>
              <a:ext cx="311876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BE84386-6370-0749-B345-DBCE5B5D326B}"/>
                </a:ext>
              </a:extLst>
            </p:cNvPr>
            <p:cNvCxnSpPr>
              <a:cxnSpLocks/>
            </p:cNvCxnSpPr>
            <p:nvPr/>
          </p:nvCxnSpPr>
          <p:spPr>
            <a:xfrm>
              <a:off x="4716909" y="4580578"/>
              <a:ext cx="0" cy="241863"/>
            </a:xfrm>
            <a:prstGeom prst="line">
              <a:avLst/>
            </a:pr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533E2E-85E1-9D42-87AE-A9B428BD353E}"/>
              </a:ext>
            </a:extLst>
          </p:cNvPr>
          <p:cNvGrpSpPr/>
          <p:nvPr/>
        </p:nvGrpSpPr>
        <p:grpSpPr>
          <a:xfrm>
            <a:off x="2313565" y="4733331"/>
            <a:ext cx="2418311" cy="309724"/>
            <a:chOff x="2313565" y="4733331"/>
            <a:chExt cx="2418311" cy="309724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1E24ED0A-035F-A44B-9564-D52EF0B6EB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6966" y="4770586"/>
              <a:ext cx="0" cy="172200"/>
            </a:xfrm>
            <a:prstGeom prst="line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532BA75-56F8-A748-95BA-7FDDB2483DC5}"/>
                </a:ext>
              </a:extLst>
            </p:cNvPr>
            <p:cNvGrpSpPr/>
            <p:nvPr/>
          </p:nvGrpSpPr>
          <p:grpSpPr>
            <a:xfrm>
              <a:off x="2313565" y="4733331"/>
              <a:ext cx="2418311" cy="309724"/>
              <a:chOff x="2313565" y="4733331"/>
              <a:chExt cx="2418311" cy="309724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1046AAC-F78F-CB4F-80C2-B74CA06E286A}"/>
                  </a:ext>
                </a:extLst>
              </p:cNvPr>
              <p:cNvGrpSpPr/>
              <p:nvPr/>
            </p:nvGrpSpPr>
            <p:grpSpPr>
              <a:xfrm>
                <a:off x="3970672" y="4733331"/>
                <a:ext cx="463280" cy="309022"/>
                <a:chOff x="3323922" y="4306103"/>
                <a:chExt cx="463280" cy="309022"/>
              </a:xfrm>
            </p:grpSpPr>
            <p:cxnSp>
              <p:nvCxnSpPr>
                <p:cNvPr id="101" name="Shape 174">
                  <a:extLst>
                    <a:ext uri="{FF2B5EF4-FFF2-40B4-BE49-F238E27FC236}">
                      <a16:creationId xmlns:a16="http://schemas.microsoft.com/office/drawing/2014/main" id="{AE24AF62-1FEA-8144-B751-0C0899CED7A2}"/>
                    </a:ext>
                  </a:extLst>
                </p:cNvPr>
                <p:cNvCxnSpPr/>
                <p:nvPr/>
              </p:nvCxnSpPr>
              <p:spPr>
                <a:xfrm rot="5400000">
                  <a:off x="3546868" y="4219840"/>
                  <a:ext cx="0" cy="381811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  <p:cxnSp>
              <p:nvCxnSpPr>
                <p:cNvPr id="102" name="Shape 175">
                  <a:extLst>
                    <a:ext uri="{FF2B5EF4-FFF2-40B4-BE49-F238E27FC236}">
                      <a16:creationId xmlns:a16="http://schemas.microsoft.com/office/drawing/2014/main" id="{789B7EB7-9C3F-614E-80B1-638DD5E9F55A}"/>
                    </a:ext>
                  </a:extLst>
                </p:cNvPr>
                <p:cNvCxnSpPr/>
                <p:nvPr/>
              </p:nvCxnSpPr>
              <p:spPr>
                <a:xfrm rot="5400000">
                  <a:off x="3547536" y="4269301"/>
                  <a:ext cx="0" cy="447227"/>
                </a:xfrm>
                <a:prstGeom prst="straightConnector1">
                  <a:avLst/>
                </a:prstGeom>
                <a:noFill/>
                <a:ln w="254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  <p:cxnSp>
              <p:nvCxnSpPr>
                <p:cNvPr id="103" name="Shape 176">
                  <a:extLst>
                    <a:ext uri="{FF2B5EF4-FFF2-40B4-BE49-F238E27FC236}">
                      <a16:creationId xmlns:a16="http://schemas.microsoft.com/office/drawing/2014/main" id="{E76F1DE3-7F86-ED44-9A7D-5F07CAF43F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34852" y="4306103"/>
                  <a:ext cx="0" cy="10464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  <p:cxnSp>
              <p:nvCxnSpPr>
                <p:cNvPr id="104" name="Shape 179">
                  <a:extLst>
                    <a:ext uri="{FF2B5EF4-FFF2-40B4-BE49-F238E27FC236}">
                      <a16:creationId xmlns:a16="http://schemas.microsoft.com/office/drawing/2014/main" id="{C947106F-E814-AE45-B824-D8B7583982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84031" y="4608046"/>
                  <a:ext cx="103171" cy="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  <p:cxnSp>
              <p:nvCxnSpPr>
                <p:cNvPr id="105" name="Shape 180">
                  <a:extLst>
                    <a:ext uri="{FF2B5EF4-FFF2-40B4-BE49-F238E27FC236}">
                      <a16:creationId xmlns:a16="http://schemas.microsoft.com/office/drawing/2014/main" id="{160F09D4-15DA-AE45-88C4-D2C874AD8C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5053" y="4492915"/>
                  <a:ext cx="0" cy="12221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  <p:cxnSp>
              <p:nvCxnSpPr>
                <p:cNvPr id="106" name="Shape 180">
                  <a:extLst>
                    <a:ext uri="{FF2B5EF4-FFF2-40B4-BE49-F238E27FC236}">
                      <a16:creationId xmlns:a16="http://schemas.microsoft.com/office/drawing/2014/main" id="{965DC9C1-84BF-ED4E-9819-21854ABBEE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22303" y="4492908"/>
                  <a:ext cx="0" cy="122214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  <p:cxnSp>
              <p:nvCxnSpPr>
                <p:cNvPr id="107" name="Shape 179">
                  <a:extLst>
                    <a:ext uri="{FF2B5EF4-FFF2-40B4-BE49-F238E27FC236}">
                      <a16:creationId xmlns:a16="http://schemas.microsoft.com/office/drawing/2014/main" id="{10772E1B-4308-8B44-98D4-2BF1FCCC69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32194" y="4606165"/>
                  <a:ext cx="103171" cy="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sm" len="sm"/>
                </a:ln>
              </p:spPr>
            </p:cxnSp>
          </p:grpSp>
          <p:cxnSp>
            <p:nvCxnSpPr>
              <p:cNvPr id="130" name="Elbow Connector 129">
                <a:extLst>
                  <a:ext uri="{FF2B5EF4-FFF2-40B4-BE49-F238E27FC236}">
                    <a16:creationId xmlns:a16="http://schemas.microsoft.com/office/drawing/2014/main" id="{33F7AB0C-E9CB-3848-982F-A888900F79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3565" y="4771611"/>
                <a:ext cx="1686554" cy="263663"/>
              </a:xfrm>
              <a:prstGeom prst="bentConnector3">
                <a:avLst>
                  <a:gd name="adj1" fmla="val 70251"/>
                </a:avLst>
              </a:pr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CEC395A9-C7C1-D144-B673-2E1647CA2720}"/>
                  </a:ext>
                </a:extLst>
              </p:cNvPr>
              <p:cNvCxnSpPr/>
              <p:nvPr/>
            </p:nvCxnSpPr>
            <p:spPr>
              <a:xfrm>
                <a:off x="4420000" y="5033393"/>
                <a:ext cx="311876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FEF2764-050D-FE41-BBA4-5020891576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6909" y="4796662"/>
                <a:ext cx="0" cy="246393"/>
              </a:xfrm>
              <a:prstGeom prst="line">
                <a:avLst/>
              </a:prstGeom>
              <a:ln w="254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2777BE04-A2BD-EE44-A4F7-A2FC19F24F16}"/>
              </a:ext>
            </a:extLst>
          </p:cNvPr>
          <p:cNvSpPr txBox="1"/>
          <p:nvPr/>
        </p:nvSpPr>
        <p:spPr>
          <a:xfrm>
            <a:off x="5210626" y="4408138"/>
            <a:ext cx="212443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Super-pixel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average output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C7758E-4316-7341-9484-761C3EA24945}"/>
              </a:ext>
            </a:extLst>
          </p:cNvPr>
          <p:cNvGrpSpPr/>
          <p:nvPr/>
        </p:nvGrpSpPr>
        <p:grpSpPr>
          <a:xfrm>
            <a:off x="3043090" y="4799144"/>
            <a:ext cx="1685739" cy="704211"/>
            <a:chOff x="3043090" y="4799144"/>
            <a:chExt cx="1685739" cy="704211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F94D90-222A-2540-86CB-C80E231342B5}"/>
                </a:ext>
              </a:extLst>
            </p:cNvPr>
            <p:cNvCxnSpPr>
              <a:cxnSpLocks/>
            </p:cNvCxnSpPr>
            <p:nvPr/>
          </p:nvCxnSpPr>
          <p:spPr>
            <a:xfrm>
              <a:off x="4716909" y="4799144"/>
              <a:ext cx="0" cy="704211"/>
            </a:xfrm>
            <a:prstGeom prst="line">
              <a:avLst/>
            </a:pr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B04E55E-CC54-9046-A65E-577DFE7A4DD3}"/>
                </a:ext>
              </a:extLst>
            </p:cNvPr>
            <p:cNvGrpSpPr/>
            <p:nvPr/>
          </p:nvGrpSpPr>
          <p:grpSpPr>
            <a:xfrm>
              <a:off x="3978944" y="5187900"/>
              <a:ext cx="463280" cy="309022"/>
              <a:chOff x="3323922" y="4306103"/>
              <a:chExt cx="463280" cy="309022"/>
            </a:xfrm>
          </p:grpSpPr>
          <p:cxnSp>
            <p:nvCxnSpPr>
              <p:cNvPr id="109" name="Shape 174">
                <a:extLst>
                  <a:ext uri="{FF2B5EF4-FFF2-40B4-BE49-F238E27FC236}">
                    <a16:creationId xmlns:a16="http://schemas.microsoft.com/office/drawing/2014/main" id="{93D9190D-12B3-BA48-BDE3-88ABA0DB002B}"/>
                  </a:ext>
                </a:extLst>
              </p:cNvPr>
              <p:cNvCxnSpPr/>
              <p:nvPr/>
            </p:nvCxnSpPr>
            <p:spPr>
              <a:xfrm rot="5400000">
                <a:off x="3546868" y="4219840"/>
                <a:ext cx="0" cy="381811"/>
              </a:xfrm>
              <a:prstGeom prst="straightConnector1">
                <a:avLst/>
              </a:pr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110" name="Shape 175">
                <a:extLst>
                  <a:ext uri="{FF2B5EF4-FFF2-40B4-BE49-F238E27FC236}">
                    <a16:creationId xmlns:a16="http://schemas.microsoft.com/office/drawing/2014/main" id="{20FCEAF6-C4BA-8948-BF16-0331247FDA35}"/>
                  </a:ext>
                </a:extLst>
              </p:cNvPr>
              <p:cNvCxnSpPr/>
              <p:nvPr/>
            </p:nvCxnSpPr>
            <p:spPr>
              <a:xfrm rot="5400000">
                <a:off x="3547536" y="4269301"/>
                <a:ext cx="0" cy="447227"/>
              </a:xfrm>
              <a:prstGeom prst="straightConnector1">
                <a:avLst/>
              </a:prstGeom>
              <a:noFill/>
              <a:ln w="254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111" name="Shape 176">
                <a:extLst>
                  <a:ext uri="{FF2B5EF4-FFF2-40B4-BE49-F238E27FC236}">
                    <a16:creationId xmlns:a16="http://schemas.microsoft.com/office/drawing/2014/main" id="{CE7AD7AD-9704-3747-AACA-6B8072789F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34852" y="4306103"/>
                <a:ext cx="0" cy="104643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112" name="Shape 179">
                <a:extLst>
                  <a:ext uri="{FF2B5EF4-FFF2-40B4-BE49-F238E27FC236}">
                    <a16:creationId xmlns:a16="http://schemas.microsoft.com/office/drawing/2014/main" id="{B44B8E4C-83E0-5F49-A205-5B9A69EA60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84031" y="4608046"/>
                <a:ext cx="103171" cy="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113" name="Shape 180">
                <a:extLst>
                  <a:ext uri="{FF2B5EF4-FFF2-40B4-BE49-F238E27FC236}">
                    <a16:creationId xmlns:a16="http://schemas.microsoft.com/office/drawing/2014/main" id="{6A677BE0-FD9B-0642-9D19-9A47887A07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5053" y="4492915"/>
                <a:ext cx="0" cy="12221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114" name="Shape 180">
                <a:extLst>
                  <a:ext uri="{FF2B5EF4-FFF2-40B4-BE49-F238E27FC236}">
                    <a16:creationId xmlns:a16="http://schemas.microsoft.com/office/drawing/2014/main" id="{B17550D1-2A8F-9C44-8781-9C9DA30C98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2303" y="4492908"/>
                <a:ext cx="0" cy="122214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  <p:cxnSp>
            <p:nvCxnSpPr>
              <p:cNvPr id="115" name="Shape 179">
                <a:extLst>
                  <a:ext uri="{FF2B5EF4-FFF2-40B4-BE49-F238E27FC236}">
                    <a16:creationId xmlns:a16="http://schemas.microsoft.com/office/drawing/2014/main" id="{36A610DA-7AEB-3846-828C-8291F55BAD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32194" y="4606165"/>
                <a:ext cx="103171" cy="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</p:spPr>
          </p:cxnSp>
        </p:grpSp>
        <p:cxnSp>
          <p:nvCxnSpPr>
            <p:cNvPr id="145" name="Elbow Connector 144">
              <a:extLst>
                <a:ext uri="{FF2B5EF4-FFF2-40B4-BE49-F238E27FC236}">
                  <a16:creationId xmlns:a16="http://schemas.microsoft.com/office/drawing/2014/main" id="{77A81D41-E6B8-C14F-92B1-CF38202DA82A}"/>
                </a:ext>
              </a:extLst>
            </p:cNvPr>
            <p:cNvCxnSpPr/>
            <p:nvPr/>
          </p:nvCxnSpPr>
          <p:spPr>
            <a:xfrm>
              <a:off x="3043090" y="4960487"/>
              <a:ext cx="959622" cy="527475"/>
            </a:xfrm>
            <a:prstGeom prst="bentConnector3">
              <a:avLst>
                <a:gd name="adj1" fmla="val 40005"/>
              </a:avLst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C4F9E093-3E34-024B-9921-A1FAB2586CE1}"/>
                </a:ext>
              </a:extLst>
            </p:cNvPr>
            <p:cNvCxnSpPr/>
            <p:nvPr/>
          </p:nvCxnSpPr>
          <p:spPr>
            <a:xfrm>
              <a:off x="4416953" y="5484969"/>
              <a:ext cx="311876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691435" y="2617492"/>
            <a:ext cx="3990599" cy="492443"/>
            <a:chOff x="3782632" y="2578556"/>
            <a:chExt cx="3990599" cy="492443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782632" y="2824777"/>
              <a:ext cx="955655" cy="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772453" y="2578556"/>
              <a:ext cx="300077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Averaging Operation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080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build="p"/>
      <p:bldP spid="8" grpId="0"/>
      <p:bldP spid="147" grpId="0"/>
      <p:bldP spid="147" grpId="1"/>
      <p:bldP spid="147" grpId="2"/>
      <p:bldP spid="153" grpId="0"/>
      <p:bldP spid="153" grpId="1"/>
      <p:bldP spid="153" grpId="2"/>
      <p:bldP spid="154" grpId="0"/>
      <p:bldP spid="154" grpId="1"/>
      <p:bldP spid="154" grpId="2"/>
      <p:bldP spid="155" grpId="0"/>
      <p:bldP spid="155" grpId="2"/>
      <p:bldP spid="165" grpId="0"/>
      <p:bldP spid="165" grpId="1"/>
      <p:bldP spid="118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236700" y="1299378"/>
            <a:ext cx="8670600" cy="360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lnSpc>
                <a:spcPct val="150000"/>
              </a:lnSpc>
              <a:spcBef>
                <a:spcPts val="0"/>
              </a:spcBef>
              <a:buSzPts val="2900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Low-power analog computation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 super-pixel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lnSpc>
                <a:spcPct val="150000"/>
              </a:lnSpc>
              <a:spcBef>
                <a:spcPts val="0"/>
              </a:spcBef>
              <a:buSzPts val="2900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Distributed compression algorithm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42DADC-A8AE-5446-9FA9-34858F351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Shape 202">
            <a:extLst>
              <a:ext uri="{FF2B5EF4-FFF2-40B4-BE49-F238E27FC236}">
                <a16:creationId xmlns:a16="http://schemas.microsoft.com/office/drawing/2014/main" id="{A07A8026-973D-D94F-BE33-2750C82A7D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787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sz="4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Inter-Frame Compression Algorithm</a:t>
            </a:r>
          </a:p>
        </p:txBody>
      </p:sp>
      <p:pic>
        <p:nvPicPr>
          <p:cNvPr id="295" name="Shape 680">
            <a:extLst>
              <a:ext uri="{FF2B5EF4-FFF2-40B4-BE49-F238E27FC236}">
                <a16:creationId xmlns:a16="http://schemas.microsoft.com/office/drawing/2014/main" id="{9248AC05-A38C-0D48-9372-AB4A8842D6F0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59306" y="2799505"/>
            <a:ext cx="2824926" cy="1883276"/>
          </a:xfrm>
          <a:prstGeom prst="rect">
            <a:avLst/>
          </a:prstGeom>
          <a:ln w="12700">
            <a:noFill/>
          </a:ln>
        </p:spPr>
      </p:pic>
      <p:grpSp>
        <p:nvGrpSpPr>
          <p:cNvPr id="296" name="Shape 701">
            <a:extLst>
              <a:ext uri="{FF2B5EF4-FFF2-40B4-BE49-F238E27FC236}">
                <a16:creationId xmlns:a16="http://schemas.microsoft.com/office/drawing/2014/main" id="{6DA5A52D-FDCA-724B-A841-DDE0A319799A}"/>
              </a:ext>
            </a:extLst>
          </p:cNvPr>
          <p:cNvGrpSpPr/>
          <p:nvPr/>
        </p:nvGrpSpPr>
        <p:grpSpPr>
          <a:xfrm>
            <a:off x="6055629" y="2987979"/>
            <a:ext cx="1619101" cy="1710496"/>
            <a:chOff x="6106301" y="1240359"/>
            <a:chExt cx="1619101" cy="1710496"/>
          </a:xfrm>
        </p:grpSpPr>
        <p:cxnSp>
          <p:nvCxnSpPr>
            <p:cNvPr id="297" name="Shape 702">
              <a:extLst>
                <a:ext uri="{FF2B5EF4-FFF2-40B4-BE49-F238E27FC236}">
                  <a16:creationId xmlns:a16="http://schemas.microsoft.com/office/drawing/2014/main" id="{B0E7D97D-2F55-2044-99A6-14672B9990B4}"/>
                </a:ext>
              </a:extLst>
            </p:cNvPr>
            <p:cNvCxnSpPr>
              <a:cxnSpLocks/>
            </p:cNvCxnSpPr>
            <p:nvPr/>
          </p:nvCxnSpPr>
          <p:spPr>
            <a:xfrm>
              <a:off x="6106301" y="2004981"/>
              <a:ext cx="923338" cy="945874"/>
            </a:xfrm>
            <a:prstGeom prst="straightConnector1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98" name="Shape 703">
              <a:extLst>
                <a:ext uri="{FF2B5EF4-FFF2-40B4-BE49-F238E27FC236}">
                  <a16:creationId xmlns:a16="http://schemas.microsoft.com/office/drawing/2014/main" id="{B3F76816-4F6E-A448-8F10-9F6CDFC22FE5}"/>
                </a:ext>
              </a:extLst>
            </p:cNvPr>
            <p:cNvSpPr/>
            <p:nvPr/>
          </p:nvSpPr>
          <p:spPr>
            <a:xfrm>
              <a:off x="6577000" y="1590875"/>
              <a:ext cx="733500" cy="733500"/>
            </a:xfrm>
            <a:prstGeom prst="rect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9" name="Shape 704">
              <a:extLst>
                <a:ext uri="{FF2B5EF4-FFF2-40B4-BE49-F238E27FC236}">
                  <a16:creationId xmlns:a16="http://schemas.microsoft.com/office/drawing/2014/main" id="{0E7639EE-5899-8B4E-BF36-FEBE16A88CBE}"/>
                </a:ext>
              </a:extLst>
            </p:cNvPr>
            <p:cNvCxnSpPr/>
            <p:nvPr/>
          </p:nvCxnSpPr>
          <p:spPr>
            <a:xfrm>
              <a:off x="6870400" y="1590875"/>
              <a:ext cx="0" cy="73350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Shape 705">
              <a:extLst>
                <a:ext uri="{FF2B5EF4-FFF2-40B4-BE49-F238E27FC236}">
                  <a16:creationId xmlns:a16="http://schemas.microsoft.com/office/drawing/2014/main" id="{39CF166C-E02D-BC46-9575-971C331758A0}"/>
                </a:ext>
              </a:extLst>
            </p:cNvPr>
            <p:cNvCxnSpPr/>
            <p:nvPr/>
          </p:nvCxnSpPr>
          <p:spPr>
            <a:xfrm>
              <a:off x="7017100" y="1590875"/>
              <a:ext cx="0" cy="73350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Shape 706">
              <a:extLst>
                <a:ext uri="{FF2B5EF4-FFF2-40B4-BE49-F238E27FC236}">
                  <a16:creationId xmlns:a16="http://schemas.microsoft.com/office/drawing/2014/main" id="{F6308099-8E3A-5949-8B0E-AEE33997516C}"/>
                </a:ext>
              </a:extLst>
            </p:cNvPr>
            <p:cNvCxnSpPr/>
            <p:nvPr/>
          </p:nvCxnSpPr>
          <p:spPr>
            <a:xfrm>
              <a:off x="7163800" y="1590875"/>
              <a:ext cx="0" cy="73350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Shape 707">
              <a:extLst>
                <a:ext uri="{FF2B5EF4-FFF2-40B4-BE49-F238E27FC236}">
                  <a16:creationId xmlns:a16="http://schemas.microsoft.com/office/drawing/2014/main" id="{76113485-77FE-F647-A918-88606ED3A81E}"/>
                </a:ext>
              </a:extLst>
            </p:cNvPr>
            <p:cNvCxnSpPr/>
            <p:nvPr/>
          </p:nvCxnSpPr>
          <p:spPr>
            <a:xfrm>
              <a:off x="6723700" y="1590875"/>
              <a:ext cx="0" cy="73350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Shape 708">
              <a:extLst>
                <a:ext uri="{FF2B5EF4-FFF2-40B4-BE49-F238E27FC236}">
                  <a16:creationId xmlns:a16="http://schemas.microsoft.com/office/drawing/2014/main" id="{AB5B63DF-FD8B-E34B-BB50-132D466F69DC}"/>
                </a:ext>
              </a:extLst>
            </p:cNvPr>
            <p:cNvCxnSpPr/>
            <p:nvPr/>
          </p:nvCxnSpPr>
          <p:spPr>
            <a:xfrm>
              <a:off x="6577000" y="1590875"/>
              <a:ext cx="0" cy="73350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Shape 709">
              <a:extLst>
                <a:ext uri="{FF2B5EF4-FFF2-40B4-BE49-F238E27FC236}">
                  <a16:creationId xmlns:a16="http://schemas.microsoft.com/office/drawing/2014/main" id="{63171410-2A46-F847-9409-7DD731BACF25}"/>
                </a:ext>
              </a:extLst>
            </p:cNvPr>
            <p:cNvCxnSpPr/>
            <p:nvPr/>
          </p:nvCxnSpPr>
          <p:spPr>
            <a:xfrm>
              <a:off x="7310500" y="1590875"/>
              <a:ext cx="0" cy="73350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Shape 710">
              <a:extLst>
                <a:ext uri="{FF2B5EF4-FFF2-40B4-BE49-F238E27FC236}">
                  <a16:creationId xmlns:a16="http://schemas.microsoft.com/office/drawing/2014/main" id="{4DB15064-7E83-8F43-94F6-CBB1F7F42109}"/>
                </a:ext>
              </a:extLst>
            </p:cNvPr>
            <p:cNvCxnSpPr/>
            <p:nvPr/>
          </p:nvCxnSpPr>
          <p:spPr>
            <a:xfrm>
              <a:off x="6577000" y="2029085"/>
              <a:ext cx="733500" cy="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Shape 711">
              <a:extLst>
                <a:ext uri="{FF2B5EF4-FFF2-40B4-BE49-F238E27FC236}">
                  <a16:creationId xmlns:a16="http://schemas.microsoft.com/office/drawing/2014/main" id="{8325D61C-7FFA-6D49-957E-C37D7B6E7AAC}"/>
                </a:ext>
              </a:extLst>
            </p:cNvPr>
            <p:cNvCxnSpPr/>
            <p:nvPr/>
          </p:nvCxnSpPr>
          <p:spPr>
            <a:xfrm>
              <a:off x="6577000" y="1881440"/>
              <a:ext cx="733500" cy="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Shape 712">
              <a:extLst>
                <a:ext uri="{FF2B5EF4-FFF2-40B4-BE49-F238E27FC236}">
                  <a16:creationId xmlns:a16="http://schemas.microsoft.com/office/drawing/2014/main" id="{82B8B80B-B495-4D4E-9990-73F161151C33}"/>
                </a:ext>
              </a:extLst>
            </p:cNvPr>
            <p:cNvCxnSpPr/>
            <p:nvPr/>
          </p:nvCxnSpPr>
          <p:spPr>
            <a:xfrm>
              <a:off x="6577000" y="1733795"/>
              <a:ext cx="733500" cy="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Shape 713">
              <a:extLst>
                <a:ext uri="{FF2B5EF4-FFF2-40B4-BE49-F238E27FC236}">
                  <a16:creationId xmlns:a16="http://schemas.microsoft.com/office/drawing/2014/main" id="{97F63197-63F0-C040-A671-90828D8DD5A9}"/>
                </a:ext>
              </a:extLst>
            </p:cNvPr>
            <p:cNvCxnSpPr/>
            <p:nvPr/>
          </p:nvCxnSpPr>
          <p:spPr>
            <a:xfrm>
              <a:off x="6577000" y="2176730"/>
              <a:ext cx="733500" cy="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Shape 714">
              <a:extLst>
                <a:ext uri="{FF2B5EF4-FFF2-40B4-BE49-F238E27FC236}">
                  <a16:creationId xmlns:a16="http://schemas.microsoft.com/office/drawing/2014/main" id="{5F1CAACD-E1F9-A543-8951-E44FE03A82CD}"/>
                </a:ext>
              </a:extLst>
            </p:cNvPr>
            <p:cNvCxnSpPr/>
            <p:nvPr/>
          </p:nvCxnSpPr>
          <p:spPr>
            <a:xfrm>
              <a:off x="6577000" y="1586150"/>
              <a:ext cx="733500" cy="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Shape 715">
              <a:extLst>
                <a:ext uri="{FF2B5EF4-FFF2-40B4-BE49-F238E27FC236}">
                  <a16:creationId xmlns:a16="http://schemas.microsoft.com/office/drawing/2014/main" id="{53B81C30-3F39-CE48-972C-57A303272DA6}"/>
                </a:ext>
              </a:extLst>
            </p:cNvPr>
            <p:cNvCxnSpPr/>
            <p:nvPr/>
          </p:nvCxnSpPr>
          <p:spPr>
            <a:xfrm>
              <a:off x="6577000" y="2324375"/>
              <a:ext cx="733500" cy="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11" name="Shape 716">
              <a:extLst>
                <a:ext uri="{FF2B5EF4-FFF2-40B4-BE49-F238E27FC236}">
                  <a16:creationId xmlns:a16="http://schemas.microsoft.com/office/drawing/2014/main" id="{E48334C0-B272-2E4C-85BB-C5D8FDC06B9E}"/>
                </a:ext>
              </a:extLst>
            </p:cNvPr>
            <p:cNvSpPr/>
            <p:nvPr/>
          </p:nvSpPr>
          <p:spPr>
            <a:xfrm>
              <a:off x="6614650" y="1624275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2" name="Shape 717">
              <a:extLst>
                <a:ext uri="{FF2B5EF4-FFF2-40B4-BE49-F238E27FC236}">
                  <a16:creationId xmlns:a16="http://schemas.microsoft.com/office/drawing/2014/main" id="{D0975854-049C-3B47-A5D0-C8AB9E831C02}"/>
                </a:ext>
              </a:extLst>
            </p:cNvPr>
            <p:cNvSpPr/>
            <p:nvPr/>
          </p:nvSpPr>
          <p:spPr>
            <a:xfrm>
              <a:off x="6761350" y="1624275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3" name="Shape 718">
              <a:extLst>
                <a:ext uri="{FF2B5EF4-FFF2-40B4-BE49-F238E27FC236}">
                  <a16:creationId xmlns:a16="http://schemas.microsoft.com/office/drawing/2014/main" id="{D4CB44D7-2BE8-C44A-B487-7C888CD0DBC6}"/>
                </a:ext>
              </a:extLst>
            </p:cNvPr>
            <p:cNvSpPr/>
            <p:nvPr/>
          </p:nvSpPr>
          <p:spPr>
            <a:xfrm>
              <a:off x="6908050" y="1624275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4" name="Shape 719">
              <a:extLst>
                <a:ext uri="{FF2B5EF4-FFF2-40B4-BE49-F238E27FC236}">
                  <a16:creationId xmlns:a16="http://schemas.microsoft.com/office/drawing/2014/main" id="{4EC2F667-2DF0-F54C-B693-EB5140BFD4D4}"/>
                </a:ext>
              </a:extLst>
            </p:cNvPr>
            <p:cNvSpPr/>
            <p:nvPr/>
          </p:nvSpPr>
          <p:spPr>
            <a:xfrm>
              <a:off x="7050213" y="1624275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5" name="Shape 720">
              <a:extLst>
                <a:ext uri="{FF2B5EF4-FFF2-40B4-BE49-F238E27FC236}">
                  <a16:creationId xmlns:a16="http://schemas.microsoft.com/office/drawing/2014/main" id="{AEEC785E-03FF-AE40-8899-483AED5FE071}"/>
                </a:ext>
              </a:extLst>
            </p:cNvPr>
            <p:cNvSpPr/>
            <p:nvPr/>
          </p:nvSpPr>
          <p:spPr>
            <a:xfrm>
              <a:off x="7201450" y="1624275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6" name="Shape 721">
              <a:extLst>
                <a:ext uri="{FF2B5EF4-FFF2-40B4-BE49-F238E27FC236}">
                  <a16:creationId xmlns:a16="http://schemas.microsoft.com/office/drawing/2014/main" id="{51A00F7F-A05A-974A-8D04-18A0969089CF}"/>
                </a:ext>
              </a:extLst>
            </p:cNvPr>
            <p:cNvSpPr/>
            <p:nvPr/>
          </p:nvSpPr>
          <p:spPr>
            <a:xfrm>
              <a:off x="6614650" y="1776675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7" name="Shape 722">
              <a:extLst>
                <a:ext uri="{FF2B5EF4-FFF2-40B4-BE49-F238E27FC236}">
                  <a16:creationId xmlns:a16="http://schemas.microsoft.com/office/drawing/2014/main" id="{7D624A1F-21DC-754D-9132-4B9A27B3AC7D}"/>
                </a:ext>
              </a:extLst>
            </p:cNvPr>
            <p:cNvSpPr/>
            <p:nvPr/>
          </p:nvSpPr>
          <p:spPr>
            <a:xfrm>
              <a:off x="6761350" y="1776675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8" name="Shape 723">
              <a:extLst>
                <a:ext uri="{FF2B5EF4-FFF2-40B4-BE49-F238E27FC236}">
                  <a16:creationId xmlns:a16="http://schemas.microsoft.com/office/drawing/2014/main" id="{5719DA9A-E99B-1C43-AC37-EA908B28C8E7}"/>
                </a:ext>
              </a:extLst>
            </p:cNvPr>
            <p:cNvSpPr/>
            <p:nvPr/>
          </p:nvSpPr>
          <p:spPr>
            <a:xfrm>
              <a:off x="6908050" y="1776675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9" name="Shape 724">
              <a:extLst>
                <a:ext uri="{FF2B5EF4-FFF2-40B4-BE49-F238E27FC236}">
                  <a16:creationId xmlns:a16="http://schemas.microsoft.com/office/drawing/2014/main" id="{6E0583D3-BC83-844A-83E8-0FCBCA9CC7E0}"/>
                </a:ext>
              </a:extLst>
            </p:cNvPr>
            <p:cNvSpPr/>
            <p:nvPr/>
          </p:nvSpPr>
          <p:spPr>
            <a:xfrm>
              <a:off x="7050213" y="1776675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0" name="Shape 725">
              <a:extLst>
                <a:ext uri="{FF2B5EF4-FFF2-40B4-BE49-F238E27FC236}">
                  <a16:creationId xmlns:a16="http://schemas.microsoft.com/office/drawing/2014/main" id="{25934458-1CFA-854C-9C04-43234A178461}"/>
                </a:ext>
              </a:extLst>
            </p:cNvPr>
            <p:cNvSpPr/>
            <p:nvPr/>
          </p:nvSpPr>
          <p:spPr>
            <a:xfrm>
              <a:off x="7201450" y="1776675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1" name="Shape 726">
              <a:extLst>
                <a:ext uri="{FF2B5EF4-FFF2-40B4-BE49-F238E27FC236}">
                  <a16:creationId xmlns:a16="http://schemas.microsoft.com/office/drawing/2014/main" id="{4230A244-8CE6-D845-9FB7-F0CEAC99A5C8}"/>
                </a:ext>
              </a:extLst>
            </p:cNvPr>
            <p:cNvSpPr/>
            <p:nvPr/>
          </p:nvSpPr>
          <p:spPr>
            <a:xfrm>
              <a:off x="6614650" y="1919563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2" name="Shape 727">
              <a:extLst>
                <a:ext uri="{FF2B5EF4-FFF2-40B4-BE49-F238E27FC236}">
                  <a16:creationId xmlns:a16="http://schemas.microsoft.com/office/drawing/2014/main" id="{E954E37F-B147-6E42-A45F-864C1F1EC4DE}"/>
                </a:ext>
              </a:extLst>
            </p:cNvPr>
            <p:cNvSpPr/>
            <p:nvPr/>
          </p:nvSpPr>
          <p:spPr>
            <a:xfrm>
              <a:off x="6761350" y="1919563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3" name="Shape 728">
              <a:extLst>
                <a:ext uri="{FF2B5EF4-FFF2-40B4-BE49-F238E27FC236}">
                  <a16:creationId xmlns:a16="http://schemas.microsoft.com/office/drawing/2014/main" id="{490EA8BD-5D0E-B041-92A9-0D80C591F288}"/>
                </a:ext>
              </a:extLst>
            </p:cNvPr>
            <p:cNvSpPr/>
            <p:nvPr/>
          </p:nvSpPr>
          <p:spPr>
            <a:xfrm>
              <a:off x="6908050" y="1919563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4" name="Shape 729">
              <a:extLst>
                <a:ext uri="{FF2B5EF4-FFF2-40B4-BE49-F238E27FC236}">
                  <a16:creationId xmlns:a16="http://schemas.microsoft.com/office/drawing/2014/main" id="{66B734DD-E643-2645-B80B-AE9470886A31}"/>
                </a:ext>
              </a:extLst>
            </p:cNvPr>
            <p:cNvSpPr/>
            <p:nvPr/>
          </p:nvSpPr>
          <p:spPr>
            <a:xfrm>
              <a:off x="7050213" y="1919563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5" name="Shape 730">
              <a:extLst>
                <a:ext uri="{FF2B5EF4-FFF2-40B4-BE49-F238E27FC236}">
                  <a16:creationId xmlns:a16="http://schemas.microsoft.com/office/drawing/2014/main" id="{19CF0954-7183-3A4D-8A79-CECFA369814F}"/>
                </a:ext>
              </a:extLst>
            </p:cNvPr>
            <p:cNvSpPr/>
            <p:nvPr/>
          </p:nvSpPr>
          <p:spPr>
            <a:xfrm>
              <a:off x="7201450" y="1919563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6" name="Shape 731">
              <a:extLst>
                <a:ext uri="{FF2B5EF4-FFF2-40B4-BE49-F238E27FC236}">
                  <a16:creationId xmlns:a16="http://schemas.microsoft.com/office/drawing/2014/main" id="{26BF8D44-97FE-2C42-9BF0-29D225EAB61B}"/>
                </a:ext>
              </a:extLst>
            </p:cNvPr>
            <p:cNvSpPr/>
            <p:nvPr/>
          </p:nvSpPr>
          <p:spPr>
            <a:xfrm>
              <a:off x="6614650" y="2067200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" name="Shape 732">
              <a:extLst>
                <a:ext uri="{FF2B5EF4-FFF2-40B4-BE49-F238E27FC236}">
                  <a16:creationId xmlns:a16="http://schemas.microsoft.com/office/drawing/2014/main" id="{F1BBA171-99A5-5248-944D-127DCF6A810B}"/>
                </a:ext>
              </a:extLst>
            </p:cNvPr>
            <p:cNvSpPr/>
            <p:nvPr/>
          </p:nvSpPr>
          <p:spPr>
            <a:xfrm>
              <a:off x="6761350" y="2067200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8" name="Shape 733">
              <a:extLst>
                <a:ext uri="{FF2B5EF4-FFF2-40B4-BE49-F238E27FC236}">
                  <a16:creationId xmlns:a16="http://schemas.microsoft.com/office/drawing/2014/main" id="{3ECA3289-F77D-4F4C-8AF1-3B716362E733}"/>
                </a:ext>
              </a:extLst>
            </p:cNvPr>
            <p:cNvSpPr/>
            <p:nvPr/>
          </p:nvSpPr>
          <p:spPr>
            <a:xfrm>
              <a:off x="6908050" y="2067200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9" name="Shape 734">
              <a:extLst>
                <a:ext uri="{FF2B5EF4-FFF2-40B4-BE49-F238E27FC236}">
                  <a16:creationId xmlns:a16="http://schemas.microsoft.com/office/drawing/2014/main" id="{B93AD620-984D-514A-B511-AAD3555F5EE0}"/>
                </a:ext>
              </a:extLst>
            </p:cNvPr>
            <p:cNvSpPr/>
            <p:nvPr/>
          </p:nvSpPr>
          <p:spPr>
            <a:xfrm>
              <a:off x="7050213" y="2067200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0" name="Shape 735">
              <a:extLst>
                <a:ext uri="{FF2B5EF4-FFF2-40B4-BE49-F238E27FC236}">
                  <a16:creationId xmlns:a16="http://schemas.microsoft.com/office/drawing/2014/main" id="{AA122F6A-8AC0-C24B-822E-CA9E9C23E27C}"/>
                </a:ext>
              </a:extLst>
            </p:cNvPr>
            <p:cNvSpPr/>
            <p:nvPr/>
          </p:nvSpPr>
          <p:spPr>
            <a:xfrm>
              <a:off x="7201450" y="2067200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1" name="Shape 736">
              <a:extLst>
                <a:ext uri="{FF2B5EF4-FFF2-40B4-BE49-F238E27FC236}">
                  <a16:creationId xmlns:a16="http://schemas.microsoft.com/office/drawing/2014/main" id="{E7921100-ED57-1249-9BEE-F0A808E22BF9}"/>
                </a:ext>
              </a:extLst>
            </p:cNvPr>
            <p:cNvSpPr/>
            <p:nvPr/>
          </p:nvSpPr>
          <p:spPr>
            <a:xfrm>
              <a:off x="6614650" y="2214850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" name="Shape 737">
              <a:extLst>
                <a:ext uri="{FF2B5EF4-FFF2-40B4-BE49-F238E27FC236}">
                  <a16:creationId xmlns:a16="http://schemas.microsoft.com/office/drawing/2014/main" id="{9D540205-1EC3-9846-BB4C-5443586F2A2A}"/>
                </a:ext>
              </a:extLst>
            </p:cNvPr>
            <p:cNvSpPr/>
            <p:nvPr/>
          </p:nvSpPr>
          <p:spPr>
            <a:xfrm>
              <a:off x="6761350" y="2214850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3" name="Shape 738">
              <a:extLst>
                <a:ext uri="{FF2B5EF4-FFF2-40B4-BE49-F238E27FC236}">
                  <a16:creationId xmlns:a16="http://schemas.microsoft.com/office/drawing/2014/main" id="{AFAFBB72-F918-5C47-9CCA-D377AD6E7EF1}"/>
                </a:ext>
              </a:extLst>
            </p:cNvPr>
            <p:cNvSpPr/>
            <p:nvPr/>
          </p:nvSpPr>
          <p:spPr>
            <a:xfrm>
              <a:off x="6908050" y="2214850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" name="Shape 739">
              <a:extLst>
                <a:ext uri="{FF2B5EF4-FFF2-40B4-BE49-F238E27FC236}">
                  <a16:creationId xmlns:a16="http://schemas.microsoft.com/office/drawing/2014/main" id="{15B7F5B7-0005-A042-86FA-184C31454937}"/>
                </a:ext>
              </a:extLst>
            </p:cNvPr>
            <p:cNvSpPr/>
            <p:nvPr/>
          </p:nvSpPr>
          <p:spPr>
            <a:xfrm>
              <a:off x="7050213" y="2214850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5" name="Shape 740">
              <a:extLst>
                <a:ext uri="{FF2B5EF4-FFF2-40B4-BE49-F238E27FC236}">
                  <a16:creationId xmlns:a16="http://schemas.microsoft.com/office/drawing/2014/main" id="{4C0526CC-73B2-894F-86F0-6B7C049E2D24}"/>
                </a:ext>
              </a:extLst>
            </p:cNvPr>
            <p:cNvSpPr/>
            <p:nvPr/>
          </p:nvSpPr>
          <p:spPr>
            <a:xfrm>
              <a:off x="7201450" y="2214850"/>
              <a:ext cx="71400" cy="714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36" name="Shape 741">
              <a:extLst>
                <a:ext uri="{FF2B5EF4-FFF2-40B4-BE49-F238E27FC236}">
                  <a16:creationId xmlns:a16="http://schemas.microsoft.com/office/drawing/2014/main" id="{AEC2C64B-B4BD-8148-A639-9DF0FF43F9D2}"/>
                </a:ext>
              </a:extLst>
            </p:cNvPr>
            <p:cNvCxnSpPr/>
            <p:nvPr/>
          </p:nvCxnSpPr>
          <p:spPr>
            <a:xfrm>
              <a:off x="6591300" y="1543050"/>
              <a:ext cx="714300" cy="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337" name="Shape 742">
              <a:extLst>
                <a:ext uri="{FF2B5EF4-FFF2-40B4-BE49-F238E27FC236}">
                  <a16:creationId xmlns:a16="http://schemas.microsoft.com/office/drawing/2014/main" id="{4BDDB376-EF93-FC41-A027-31CC31B78A25}"/>
                </a:ext>
              </a:extLst>
            </p:cNvPr>
            <p:cNvSpPr txBox="1"/>
            <p:nvPr/>
          </p:nvSpPr>
          <p:spPr>
            <a:xfrm>
              <a:off x="6330277" y="1240359"/>
              <a:ext cx="1252803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super-pixel</a:t>
              </a:r>
              <a:endParaRPr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38" name="Shape 743">
              <a:extLst>
                <a:ext uri="{FF2B5EF4-FFF2-40B4-BE49-F238E27FC236}">
                  <a16:creationId xmlns:a16="http://schemas.microsoft.com/office/drawing/2014/main" id="{53886E9E-3ECC-F946-B64C-E70CB4015DB1}"/>
                </a:ext>
              </a:extLst>
            </p:cNvPr>
            <p:cNvCxnSpPr/>
            <p:nvPr/>
          </p:nvCxnSpPr>
          <p:spPr>
            <a:xfrm>
              <a:off x="7367600" y="1600200"/>
              <a:ext cx="0" cy="71910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339" name="Shape 744">
              <a:extLst>
                <a:ext uri="{FF2B5EF4-FFF2-40B4-BE49-F238E27FC236}">
                  <a16:creationId xmlns:a16="http://schemas.microsoft.com/office/drawing/2014/main" id="{136CEA20-6F91-634D-B903-FBBA80B7E96D}"/>
                </a:ext>
              </a:extLst>
            </p:cNvPr>
            <p:cNvSpPr txBox="1"/>
            <p:nvPr/>
          </p:nvSpPr>
          <p:spPr>
            <a:xfrm rot="5400000">
              <a:off x="7021807" y="1816066"/>
              <a:ext cx="1176489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super-pixel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05A815D8-A85D-A141-B247-9F6A065A6E95}"/>
              </a:ext>
            </a:extLst>
          </p:cNvPr>
          <p:cNvGrpSpPr/>
          <p:nvPr/>
        </p:nvGrpSpPr>
        <p:grpSpPr>
          <a:xfrm>
            <a:off x="3033132" y="4765466"/>
            <a:ext cx="3940633" cy="606634"/>
            <a:chOff x="2936417" y="3334574"/>
            <a:chExt cx="3940633" cy="606634"/>
          </a:xfrm>
        </p:grpSpPr>
        <p:cxnSp>
          <p:nvCxnSpPr>
            <p:cNvPr id="341" name="Shape 746">
              <a:extLst>
                <a:ext uri="{FF2B5EF4-FFF2-40B4-BE49-F238E27FC236}">
                  <a16:creationId xmlns:a16="http://schemas.microsoft.com/office/drawing/2014/main" id="{14383125-60E1-7D41-AE84-62EB825596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6417" y="3609281"/>
              <a:ext cx="3940633" cy="331927"/>
            </a:xfrm>
            <a:prstGeom prst="straightConnector1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42" name="Shape 747">
              <a:extLst>
                <a:ext uri="{FF2B5EF4-FFF2-40B4-BE49-F238E27FC236}">
                  <a16:creationId xmlns:a16="http://schemas.microsoft.com/office/drawing/2014/main" id="{C76E153B-B46F-D74D-B1EE-BD3400B1AB16}"/>
                </a:ext>
              </a:extLst>
            </p:cNvPr>
            <p:cNvSpPr txBox="1"/>
            <p:nvPr/>
          </p:nvSpPr>
          <p:spPr>
            <a:xfrm rot="21285898">
              <a:off x="3264619" y="3334574"/>
              <a:ext cx="3373036" cy="381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Request super-pixel regions</a:t>
              </a:r>
              <a:endParaRPr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43" name="Shape 749">
            <a:extLst>
              <a:ext uri="{FF2B5EF4-FFF2-40B4-BE49-F238E27FC236}">
                <a16:creationId xmlns:a16="http://schemas.microsoft.com/office/drawing/2014/main" id="{D6A7F184-D3C2-5446-871F-F5F59B6E8EC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2346" y="4907952"/>
            <a:ext cx="1733075" cy="1733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4" name="Group 343">
            <a:extLst>
              <a:ext uri="{FF2B5EF4-FFF2-40B4-BE49-F238E27FC236}">
                <a16:creationId xmlns:a16="http://schemas.microsoft.com/office/drawing/2014/main" id="{D29546F8-A7A8-814B-9F2C-905B9AF87380}"/>
              </a:ext>
            </a:extLst>
          </p:cNvPr>
          <p:cNvGrpSpPr/>
          <p:nvPr/>
        </p:nvGrpSpPr>
        <p:grpSpPr>
          <a:xfrm>
            <a:off x="1072434" y="4920342"/>
            <a:ext cx="1711837" cy="1706925"/>
            <a:chOff x="685788" y="3879750"/>
            <a:chExt cx="1711837" cy="1706925"/>
          </a:xfrm>
        </p:grpSpPr>
        <p:sp>
          <p:nvSpPr>
            <p:cNvPr id="345" name="Shape 759">
              <a:extLst>
                <a:ext uri="{FF2B5EF4-FFF2-40B4-BE49-F238E27FC236}">
                  <a16:creationId xmlns:a16="http://schemas.microsoft.com/office/drawing/2014/main" id="{CC6FE0F7-BE3C-264D-BE37-0DE554A4CD52}"/>
                </a:ext>
              </a:extLst>
            </p:cNvPr>
            <p:cNvSpPr/>
            <p:nvPr/>
          </p:nvSpPr>
          <p:spPr>
            <a:xfrm>
              <a:off x="685800" y="3881450"/>
              <a:ext cx="323700" cy="319200"/>
            </a:xfrm>
            <a:prstGeom prst="rect">
              <a:avLst/>
            </a:pr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6" name="Shape 760">
              <a:extLst>
                <a:ext uri="{FF2B5EF4-FFF2-40B4-BE49-F238E27FC236}">
                  <a16:creationId xmlns:a16="http://schemas.microsoft.com/office/drawing/2014/main" id="{EE32928F-E9E0-424D-851E-72E01D9F6048}"/>
                </a:ext>
              </a:extLst>
            </p:cNvPr>
            <p:cNvSpPr/>
            <p:nvPr/>
          </p:nvSpPr>
          <p:spPr>
            <a:xfrm>
              <a:off x="1031250" y="4227075"/>
              <a:ext cx="323700" cy="319200"/>
            </a:xfrm>
            <a:prstGeom prst="rect">
              <a:avLst/>
            </a:pr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7" name="Shape 761">
              <a:extLst>
                <a:ext uri="{FF2B5EF4-FFF2-40B4-BE49-F238E27FC236}">
                  <a16:creationId xmlns:a16="http://schemas.microsoft.com/office/drawing/2014/main" id="{1681676D-E2AB-4543-94D0-0C370CAE96BE}"/>
                </a:ext>
              </a:extLst>
            </p:cNvPr>
            <p:cNvSpPr/>
            <p:nvPr/>
          </p:nvSpPr>
          <p:spPr>
            <a:xfrm>
              <a:off x="1376425" y="4227075"/>
              <a:ext cx="323700" cy="319200"/>
            </a:xfrm>
            <a:prstGeom prst="rect">
              <a:avLst/>
            </a:pr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8" name="Shape 762">
              <a:extLst>
                <a:ext uri="{FF2B5EF4-FFF2-40B4-BE49-F238E27FC236}">
                  <a16:creationId xmlns:a16="http://schemas.microsoft.com/office/drawing/2014/main" id="{5348E156-336C-CE43-9790-01F105334E3E}"/>
                </a:ext>
              </a:extLst>
            </p:cNvPr>
            <p:cNvSpPr/>
            <p:nvPr/>
          </p:nvSpPr>
          <p:spPr>
            <a:xfrm>
              <a:off x="1727963" y="4227075"/>
              <a:ext cx="323700" cy="319200"/>
            </a:xfrm>
            <a:prstGeom prst="rect">
              <a:avLst/>
            </a:pr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9" name="Shape 763">
              <a:extLst>
                <a:ext uri="{FF2B5EF4-FFF2-40B4-BE49-F238E27FC236}">
                  <a16:creationId xmlns:a16="http://schemas.microsoft.com/office/drawing/2014/main" id="{74AA6680-2C68-D446-B80E-6C6C423E550C}"/>
                </a:ext>
              </a:extLst>
            </p:cNvPr>
            <p:cNvSpPr/>
            <p:nvPr/>
          </p:nvSpPr>
          <p:spPr>
            <a:xfrm>
              <a:off x="685788" y="5267475"/>
              <a:ext cx="323700" cy="319200"/>
            </a:xfrm>
            <a:prstGeom prst="rect">
              <a:avLst/>
            </a:pr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0" name="Shape 764">
              <a:extLst>
                <a:ext uri="{FF2B5EF4-FFF2-40B4-BE49-F238E27FC236}">
                  <a16:creationId xmlns:a16="http://schemas.microsoft.com/office/drawing/2014/main" id="{9FC7C353-B649-0A43-AB40-47BCC809D4DF}"/>
                </a:ext>
              </a:extLst>
            </p:cNvPr>
            <p:cNvSpPr/>
            <p:nvPr/>
          </p:nvSpPr>
          <p:spPr>
            <a:xfrm>
              <a:off x="1381988" y="3879750"/>
              <a:ext cx="323700" cy="319200"/>
            </a:xfrm>
            <a:prstGeom prst="rect">
              <a:avLst/>
            </a:pr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1" name="Shape 765">
              <a:extLst>
                <a:ext uri="{FF2B5EF4-FFF2-40B4-BE49-F238E27FC236}">
                  <a16:creationId xmlns:a16="http://schemas.microsoft.com/office/drawing/2014/main" id="{6C303C58-E003-214C-BCA9-21C1A959DC26}"/>
                </a:ext>
              </a:extLst>
            </p:cNvPr>
            <p:cNvSpPr/>
            <p:nvPr/>
          </p:nvSpPr>
          <p:spPr>
            <a:xfrm>
              <a:off x="1036013" y="3879750"/>
              <a:ext cx="323700" cy="319200"/>
            </a:xfrm>
            <a:prstGeom prst="rect">
              <a:avLst/>
            </a:pr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2" name="Shape 766">
              <a:extLst>
                <a:ext uri="{FF2B5EF4-FFF2-40B4-BE49-F238E27FC236}">
                  <a16:creationId xmlns:a16="http://schemas.microsoft.com/office/drawing/2014/main" id="{572B1959-84F9-2441-B45E-1A60BD19F13A}"/>
                </a:ext>
              </a:extLst>
            </p:cNvPr>
            <p:cNvSpPr/>
            <p:nvPr/>
          </p:nvSpPr>
          <p:spPr>
            <a:xfrm>
              <a:off x="1727963" y="3879750"/>
              <a:ext cx="323700" cy="319200"/>
            </a:xfrm>
            <a:prstGeom prst="rect">
              <a:avLst/>
            </a:pr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3" name="Shape 767">
              <a:extLst>
                <a:ext uri="{FF2B5EF4-FFF2-40B4-BE49-F238E27FC236}">
                  <a16:creationId xmlns:a16="http://schemas.microsoft.com/office/drawing/2014/main" id="{1895460A-D548-A640-B7DE-BD2FA40C44CD}"/>
                </a:ext>
              </a:extLst>
            </p:cNvPr>
            <p:cNvSpPr/>
            <p:nvPr/>
          </p:nvSpPr>
          <p:spPr>
            <a:xfrm>
              <a:off x="2073925" y="3879750"/>
              <a:ext cx="323700" cy="319200"/>
            </a:xfrm>
            <a:prstGeom prst="rect">
              <a:avLst/>
            </a:pr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4" name="Shape 768">
              <a:extLst>
                <a:ext uri="{FF2B5EF4-FFF2-40B4-BE49-F238E27FC236}">
                  <a16:creationId xmlns:a16="http://schemas.microsoft.com/office/drawing/2014/main" id="{0FB79E9F-E274-FA45-A24D-65DC2449EB21}"/>
                </a:ext>
              </a:extLst>
            </p:cNvPr>
            <p:cNvSpPr/>
            <p:nvPr/>
          </p:nvSpPr>
          <p:spPr>
            <a:xfrm>
              <a:off x="690025" y="4920675"/>
              <a:ext cx="323700" cy="319200"/>
            </a:xfrm>
            <a:prstGeom prst="rect">
              <a:avLst/>
            </a:pr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5" name="Shape 769">
              <a:extLst>
                <a:ext uri="{FF2B5EF4-FFF2-40B4-BE49-F238E27FC236}">
                  <a16:creationId xmlns:a16="http://schemas.microsoft.com/office/drawing/2014/main" id="{52DF1312-98E1-8344-978C-E88148D9C042}"/>
                </a:ext>
              </a:extLst>
            </p:cNvPr>
            <p:cNvSpPr/>
            <p:nvPr/>
          </p:nvSpPr>
          <p:spPr>
            <a:xfrm>
              <a:off x="685800" y="4573875"/>
              <a:ext cx="323700" cy="319200"/>
            </a:xfrm>
            <a:prstGeom prst="rect">
              <a:avLst/>
            </a:pr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6" name="Shape 770">
              <a:extLst>
                <a:ext uri="{FF2B5EF4-FFF2-40B4-BE49-F238E27FC236}">
                  <a16:creationId xmlns:a16="http://schemas.microsoft.com/office/drawing/2014/main" id="{65828529-1C4E-3041-A5C2-11A3D4A5097E}"/>
                </a:ext>
              </a:extLst>
            </p:cNvPr>
            <p:cNvSpPr/>
            <p:nvPr/>
          </p:nvSpPr>
          <p:spPr>
            <a:xfrm>
              <a:off x="690025" y="4227075"/>
              <a:ext cx="323700" cy="319200"/>
            </a:xfrm>
            <a:prstGeom prst="rect">
              <a:avLst/>
            </a:pr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" name="Shape 771">
              <a:extLst>
                <a:ext uri="{FF2B5EF4-FFF2-40B4-BE49-F238E27FC236}">
                  <a16:creationId xmlns:a16="http://schemas.microsoft.com/office/drawing/2014/main" id="{5158C3B6-EE8E-CA4F-877A-85CB812DC142}"/>
                </a:ext>
              </a:extLst>
            </p:cNvPr>
            <p:cNvSpPr/>
            <p:nvPr/>
          </p:nvSpPr>
          <p:spPr>
            <a:xfrm>
              <a:off x="2073925" y="4226575"/>
              <a:ext cx="323700" cy="319200"/>
            </a:xfrm>
            <a:prstGeom prst="rect">
              <a:avLst/>
            </a:pr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" name="Shape 772">
              <a:extLst>
                <a:ext uri="{FF2B5EF4-FFF2-40B4-BE49-F238E27FC236}">
                  <a16:creationId xmlns:a16="http://schemas.microsoft.com/office/drawing/2014/main" id="{045E0B55-4E20-444D-A547-50F6C886817C}"/>
                </a:ext>
              </a:extLst>
            </p:cNvPr>
            <p:cNvSpPr/>
            <p:nvPr/>
          </p:nvSpPr>
          <p:spPr>
            <a:xfrm>
              <a:off x="1036013" y="4573875"/>
              <a:ext cx="323700" cy="319200"/>
            </a:xfrm>
            <a:prstGeom prst="rect">
              <a:avLst/>
            </a:pr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9" name="Shape 773">
            <a:extLst>
              <a:ext uri="{FF2B5EF4-FFF2-40B4-BE49-F238E27FC236}">
                <a16:creationId xmlns:a16="http://schemas.microsoft.com/office/drawing/2014/main" id="{7BF842EC-0C40-BD4A-A754-C68D2B791E3D}"/>
              </a:ext>
            </a:extLst>
          </p:cNvPr>
          <p:cNvGrpSpPr/>
          <p:nvPr/>
        </p:nvGrpSpPr>
        <p:grpSpPr>
          <a:xfrm>
            <a:off x="3010829" y="5920602"/>
            <a:ext cx="3992137" cy="890950"/>
            <a:chOff x="2717447" y="4886325"/>
            <a:chExt cx="3992137" cy="890950"/>
          </a:xfrm>
        </p:grpSpPr>
        <p:cxnSp>
          <p:nvCxnSpPr>
            <p:cNvPr id="360" name="Shape 774">
              <a:extLst>
                <a:ext uri="{FF2B5EF4-FFF2-40B4-BE49-F238E27FC236}">
                  <a16:creationId xmlns:a16="http://schemas.microsoft.com/office/drawing/2014/main" id="{16D9DC6B-8D38-324E-B1CA-F7C4C4EDC2C8}"/>
                </a:ext>
              </a:extLst>
            </p:cNvPr>
            <p:cNvCxnSpPr>
              <a:cxnSpLocks/>
            </p:cNvCxnSpPr>
            <p:nvPr/>
          </p:nvCxnSpPr>
          <p:spPr>
            <a:xfrm>
              <a:off x="2717447" y="4886325"/>
              <a:ext cx="3992137" cy="0"/>
            </a:xfrm>
            <a:prstGeom prst="straightConnector1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361" name="Shape 775">
              <a:extLst>
                <a:ext uri="{FF2B5EF4-FFF2-40B4-BE49-F238E27FC236}">
                  <a16:creationId xmlns:a16="http://schemas.microsoft.com/office/drawing/2014/main" id="{DA6CDE0F-1136-A540-8BD5-D78A5604C90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95500" y="5396275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Shape 776">
              <a:extLst>
                <a:ext uri="{FF2B5EF4-FFF2-40B4-BE49-F238E27FC236}">
                  <a16:creationId xmlns:a16="http://schemas.microsoft.com/office/drawing/2014/main" id="{8EBC55C3-E5A9-F649-8AF9-5F7742F5748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066875" y="5396275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Shape 777">
              <a:extLst>
                <a:ext uri="{FF2B5EF4-FFF2-40B4-BE49-F238E27FC236}">
                  <a16:creationId xmlns:a16="http://schemas.microsoft.com/office/drawing/2014/main" id="{73C412CF-3DF4-F149-B6C7-CE253F6E8E73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638250" y="5390488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Shape 778">
              <a:extLst>
                <a:ext uri="{FF2B5EF4-FFF2-40B4-BE49-F238E27FC236}">
                  <a16:creationId xmlns:a16="http://schemas.microsoft.com/office/drawing/2014/main" id="{E167DF8E-B6A4-5544-B3E1-67DF84D7631F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200100" y="5390488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Shape 779">
              <a:extLst>
                <a:ext uri="{FF2B5EF4-FFF2-40B4-BE49-F238E27FC236}">
                  <a16:creationId xmlns:a16="http://schemas.microsoft.com/office/drawing/2014/main" id="{AE61247F-7DA9-1740-9BAB-7195350D6E1F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61950" y="5390488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Shape 780">
              <a:extLst>
                <a:ext uri="{FF2B5EF4-FFF2-40B4-BE49-F238E27FC236}">
                  <a16:creationId xmlns:a16="http://schemas.microsoft.com/office/drawing/2014/main" id="{77C17068-A865-5C46-9226-E21FF2695BBF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654400" y="4964138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Shape 781">
              <a:extLst>
                <a:ext uri="{FF2B5EF4-FFF2-40B4-BE49-F238E27FC236}">
                  <a16:creationId xmlns:a16="http://schemas.microsoft.com/office/drawing/2014/main" id="{DE9052A1-4A02-6842-AA59-B62CEF7BDFAB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216250" y="4964138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Shape 782">
              <a:extLst>
                <a:ext uri="{FF2B5EF4-FFF2-40B4-BE49-F238E27FC236}">
                  <a16:creationId xmlns:a16="http://schemas.microsoft.com/office/drawing/2014/main" id="{38B75702-38C2-FF49-853A-378663243D5B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778100" y="4964138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Shape 783">
              <a:extLst>
                <a:ext uri="{FF2B5EF4-FFF2-40B4-BE49-F238E27FC236}">
                  <a16:creationId xmlns:a16="http://schemas.microsoft.com/office/drawing/2014/main" id="{F17E8D87-F8D5-E14A-A35F-220881512C49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339950" y="4964138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Shape 784">
              <a:extLst>
                <a:ext uri="{FF2B5EF4-FFF2-40B4-BE49-F238E27FC236}">
                  <a16:creationId xmlns:a16="http://schemas.microsoft.com/office/drawing/2014/main" id="{CD1CE3C2-0CCB-3F4E-9B08-F1017F45CD76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901800" y="4964138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Shape 785">
              <a:extLst>
                <a:ext uri="{FF2B5EF4-FFF2-40B4-BE49-F238E27FC236}">
                  <a16:creationId xmlns:a16="http://schemas.microsoft.com/office/drawing/2014/main" id="{25A583D2-C930-1E41-8517-7442E7CB62B8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463650" y="4964125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C8088362-B634-7244-9315-0AC270865B62}"/>
              </a:ext>
            </a:extLst>
          </p:cNvPr>
          <p:cNvGrpSpPr/>
          <p:nvPr/>
        </p:nvGrpSpPr>
        <p:grpSpPr>
          <a:xfrm>
            <a:off x="445246" y="2790323"/>
            <a:ext cx="2848610" cy="1901507"/>
            <a:chOff x="116515" y="1359431"/>
            <a:chExt cx="2848610" cy="1901507"/>
          </a:xfrm>
        </p:grpSpPr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29861189-E0AC-5B4A-9639-775FC6CF25B3}"/>
                </a:ext>
              </a:extLst>
            </p:cNvPr>
            <p:cNvCxnSpPr>
              <a:cxnSpLocks/>
            </p:cNvCxnSpPr>
            <p:nvPr/>
          </p:nvCxnSpPr>
          <p:spPr>
            <a:xfrm>
              <a:off x="232570" y="1368613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7B2E05F3-F52E-8648-9A55-0602E367FBFB}"/>
                </a:ext>
              </a:extLst>
            </p:cNvPr>
            <p:cNvCxnSpPr/>
            <p:nvPr/>
          </p:nvCxnSpPr>
          <p:spPr>
            <a:xfrm>
              <a:off x="127842" y="1368613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24536AC6-3E4B-D64E-A468-6D1FB243C07C}"/>
                </a:ext>
              </a:extLst>
            </p:cNvPr>
            <p:cNvCxnSpPr/>
            <p:nvPr/>
          </p:nvCxnSpPr>
          <p:spPr>
            <a:xfrm>
              <a:off x="337298" y="1368613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4C1BB188-4D2B-CA42-ADB9-44510AE0904B}"/>
                </a:ext>
              </a:extLst>
            </p:cNvPr>
            <p:cNvCxnSpPr/>
            <p:nvPr/>
          </p:nvCxnSpPr>
          <p:spPr>
            <a:xfrm>
              <a:off x="442026" y="1377662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71567046-06DB-5347-A552-3B12B9098590}"/>
                </a:ext>
              </a:extLst>
            </p:cNvPr>
            <p:cNvCxnSpPr/>
            <p:nvPr/>
          </p:nvCxnSpPr>
          <p:spPr>
            <a:xfrm>
              <a:off x="546754" y="1373374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0DF347DB-78C1-8F4B-88E6-4D5629995A23}"/>
                </a:ext>
              </a:extLst>
            </p:cNvPr>
            <p:cNvCxnSpPr/>
            <p:nvPr/>
          </p:nvCxnSpPr>
          <p:spPr>
            <a:xfrm>
              <a:off x="651482" y="1368613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B4D88553-B54C-8547-B6E9-B2C2074D356C}"/>
                </a:ext>
              </a:extLst>
            </p:cNvPr>
            <p:cNvCxnSpPr/>
            <p:nvPr/>
          </p:nvCxnSpPr>
          <p:spPr>
            <a:xfrm>
              <a:off x="756210" y="1368613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1DA7C5A4-CBAF-D648-B5E4-9C36EAEF1728}"/>
                </a:ext>
              </a:extLst>
            </p:cNvPr>
            <p:cNvCxnSpPr/>
            <p:nvPr/>
          </p:nvCxnSpPr>
          <p:spPr>
            <a:xfrm>
              <a:off x="860938" y="1368613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7ADB9D09-4F35-BC4A-916A-A3C8A52D4F78}"/>
                </a:ext>
              </a:extLst>
            </p:cNvPr>
            <p:cNvCxnSpPr/>
            <p:nvPr/>
          </p:nvCxnSpPr>
          <p:spPr>
            <a:xfrm>
              <a:off x="965666" y="1368723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168D4FEE-3AC6-1D4E-A28D-5D893D2B271E}"/>
                </a:ext>
              </a:extLst>
            </p:cNvPr>
            <p:cNvCxnSpPr/>
            <p:nvPr/>
          </p:nvCxnSpPr>
          <p:spPr>
            <a:xfrm>
              <a:off x="1070394" y="1373375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ABBC33DF-3DB0-DB42-8411-E1D662334496}"/>
                </a:ext>
              </a:extLst>
            </p:cNvPr>
            <p:cNvCxnSpPr/>
            <p:nvPr/>
          </p:nvCxnSpPr>
          <p:spPr>
            <a:xfrm>
              <a:off x="1175122" y="1371144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65370942-0493-7C45-8A2F-4F2FD2956FF3}"/>
                </a:ext>
              </a:extLst>
            </p:cNvPr>
            <p:cNvCxnSpPr/>
            <p:nvPr/>
          </p:nvCxnSpPr>
          <p:spPr>
            <a:xfrm>
              <a:off x="1279850" y="1368613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3C7705AF-AAAB-FE4C-BD35-CDA6DA676777}"/>
                </a:ext>
              </a:extLst>
            </p:cNvPr>
            <p:cNvCxnSpPr/>
            <p:nvPr/>
          </p:nvCxnSpPr>
          <p:spPr>
            <a:xfrm>
              <a:off x="1384578" y="1368613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B4764D56-61F3-1645-B066-51ED76512C6F}"/>
                </a:ext>
              </a:extLst>
            </p:cNvPr>
            <p:cNvCxnSpPr/>
            <p:nvPr/>
          </p:nvCxnSpPr>
          <p:spPr>
            <a:xfrm>
              <a:off x="1489306" y="1368613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A82DB0F8-5FCB-CC41-A337-0DED4483BC08}"/>
                </a:ext>
              </a:extLst>
            </p:cNvPr>
            <p:cNvCxnSpPr/>
            <p:nvPr/>
          </p:nvCxnSpPr>
          <p:spPr>
            <a:xfrm>
              <a:off x="1594034" y="1368613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202DE13F-9977-B545-A4FE-87D7F79A8350}"/>
                </a:ext>
              </a:extLst>
            </p:cNvPr>
            <p:cNvCxnSpPr/>
            <p:nvPr/>
          </p:nvCxnSpPr>
          <p:spPr>
            <a:xfrm>
              <a:off x="1698762" y="1368613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011086FB-F9FD-604A-9E36-10E63E72D419}"/>
                </a:ext>
              </a:extLst>
            </p:cNvPr>
            <p:cNvCxnSpPr/>
            <p:nvPr/>
          </p:nvCxnSpPr>
          <p:spPr>
            <a:xfrm>
              <a:off x="1803490" y="1368613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A37A2C79-588A-EE40-A3AC-34453B58F6B7}"/>
                </a:ext>
              </a:extLst>
            </p:cNvPr>
            <p:cNvCxnSpPr/>
            <p:nvPr/>
          </p:nvCxnSpPr>
          <p:spPr>
            <a:xfrm>
              <a:off x="1908218" y="1373374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4DD216F4-54E2-414F-AC88-3672A73728A9}"/>
                </a:ext>
              </a:extLst>
            </p:cNvPr>
            <p:cNvCxnSpPr/>
            <p:nvPr/>
          </p:nvCxnSpPr>
          <p:spPr>
            <a:xfrm>
              <a:off x="2012946" y="1373374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E2DB64EE-CCBA-DF44-8392-38882C3DB4D2}"/>
                </a:ext>
              </a:extLst>
            </p:cNvPr>
            <p:cNvCxnSpPr/>
            <p:nvPr/>
          </p:nvCxnSpPr>
          <p:spPr>
            <a:xfrm>
              <a:off x="2117674" y="1373374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611E6C5A-54AD-6542-ADF6-FCCCE110153D}"/>
                </a:ext>
              </a:extLst>
            </p:cNvPr>
            <p:cNvCxnSpPr/>
            <p:nvPr/>
          </p:nvCxnSpPr>
          <p:spPr>
            <a:xfrm>
              <a:off x="2222402" y="1369118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439890AE-5C88-4549-8241-C23D3A6AEF5A}"/>
                </a:ext>
              </a:extLst>
            </p:cNvPr>
            <p:cNvCxnSpPr/>
            <p:nvPr/>
          </p:nvCxnSpPr>
          <p:spPr>
            <a:xfrm>
              <a:off x="2327130" y="1369118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AD674C21-DD17-2143-B498-840F8355EC89}"/>
                </a:ext>
              </a:extLst>
            </p:cNvPr>
            <p:cNvCxnSpPr/>
            <p:nvPr/>
          </p:nvCxnSpPr>
          <p:spPr>
            <a:xfrm>
              <a:off x="2431858" y="1368613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CE0EF68F-4500-EF40-87E3-287648E22648}"/>
                </a:ext>
              </a:extLst>
            </p:cNvPr>
            <p:cNvCxnSpPr/>
            <p:nvPr/>
          </p:nvCxnSpPr>
          <p:spPr>
            <a:xfrm>
              <a:off x="2536586" y="1366396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29B04CB6-362C-1241-AA7C-EC5AFF3AF79B}"/>
                </a:ext>
              </a:extLst>
            </p:cNvPr>
            <p:cNvCxnSpPr/>
            <p:nvPr/>
          </p:nvCxnSpPr>
          <p:spPr>
            <a:xfrm>
              <a:off x="2641314" y="1368613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153AAE77-AD38-5D4F-8A9A-2B8646F55509}"/>
                </a:ext>
              </a:extLst>
            </p:cNvPr>
            <p:cNvCxnSpPr/>
            <p:nvPr/>
          </p:nvCxnSpPr>
          <p:spPr>
            <a:xfrm>
              <a:off x="2746042" y="1366396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60ED61EC-1567-8441-8824-9040ECD18550}"/>
                </a:ext>
              </a:extLst>
            </p:cNvPr>
            <p:cNvCxnSpPr/>
            <p:nvPr/>
          </p:nvCxnSpPr>
          <p:spPr>
            <a:xfrm>
              <a:off x="2850770" y="1366396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E41530EB-2B07-7E43-9E55-BCBE62EE6C04}"/>
                </a:ext>
              </a:extLst>
            </p:cNvPr>
            <p:cNvCxnSpPr/>
            <p:nvPr/>
          </p:nvCxnSpPr>
          <p:spPr>
            <a:xfrm>
              <a:off x="2955501" y="1366383"/>
              <a:ext cx="0" cy="188327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22BB6704-6133-544A-85A5-32CF40A15DED}"/>
                </a:ext>
              </a:extLst>
            </p:cNvPr>
            <p:cNvSpPr/>
            <p:nvPr/>
          </p:nvSpPr>
          <p:spPr>
            <a:xfrm>
              <a:off x="128642" y="1359431"/>
              <a:ext cx="2825014" cy="1891383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2C6CF7F-324A-084C-B5AC-636DDADEEDB6}"/>
                </a:ext>
              </a:extLst>
            </p:cNvPr>
            <p:cNvCxnSpPr>
              <a:cxnSpLocks/>
            </p:cNvCxnSpPr>
            <p:nvPr/>
          </p:nvCxnSpPr>
          <p:spPr>
            <a:xfrm>
              <a:off x="126797" y="1361104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A1BB2006-0F7C-E24B-B0DF-4EA3D5583EF9}"/>
                </a:ext>
              </a:extLst>
            </p:cNvPr>
            <p:cNvCxnSpPr>
              <a:cxnSpLocks/>
            </p:cNvCxnSpPr>
            <p:nvPr/>
          </p:nvCxnSpPr>
          <p:spPr>
            <a:xfrm>
              <a:off x="138266" y="1466205"/>
              <a:ext cx="2826859" cy="423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511C3169-6D0D-9545-8B83-1D69251CD211}"/>
                </a:ext>
              </a:extLst>
            </p:cNvPr>
            <p:cNvCxnSpPr>
              <a:cxnSpLocks/>
            </p:cNvCxnSpPr>
            <p:nvPr/>
          </p:nvCxnSpPr>
          <p:spPr>
            <a:xfrm>
              <a:off x="137950" y="1570416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71FDC148-EAB6-A644-B7B2-140BBCAA268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67" y="1675517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BF54EFAA-A019-8D43-B408-32F1592ECE29}"/>
                </a:ext>
              </a:extLst>
            </p:cNvPr>
            <p:cNvCxnSpPr>
              <a:cxnSpLocks/>
            </p:cNvCxnSpPr>
            <p:nvPr/>
          </p:nvCxnSpPr>
          <p:spPr>
            <a:xfrm>
              <a:off x="126797" y="1780618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41F63D11-4BA6-294D-95FF-DDFBF1FE4603}"/>
                </a:ext>
              </a:extLst>
            </p:cNvPr>
            <p:cNvCxnSpPr>
              <a:cxnSpLocks/>
            </p:cNvCxnSpPr>
            <p:nvPr/>
          </p:nvCxnSpPr>
          <p:spPr>
            <a:xfrm>
              <a:off x="137467" y="1885719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12D486A2-3899-2642-94FB-E0C7015A6DB3}"/>
                </a:ext>
              </a:extLst>
            </p:cNvPr>
            <p:cNvCxnSpPr>
              <a:cxnSpLocks/>
            </p:cNvCxnSpPr>
            <p:nvPr/>
          </p:nvCxnSpPr>
          <p:spPr>
            <a:xfrm>
              <a:off x="129815" y="1990820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79CE63C0-4993-9441-BFF1-A6797D53EB50}"/>
                </a:ext>
              </a:extLst>
            </p:cNvPr>
            <p:cNvCxnSpPr>
              <a:cxnSpLocks/>
            </p:cNvCxnSpPr>
            <p:nvPr/>
          </p:nvCxnSpPr>
          <p:spPr>
            <a:xfrm>
              <a:off x="121268" y="2095921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0B3F8FBC-C965-014E-88BD-C814B77B4E14}"/>
                </a:ext>
              </a:extLst>
            </p:cNvPr>
            <p:cNvCxnSpPr>
              <a:cxnSpLocks/>
            </p:cNvCxnSpPr>
            <p:nvPr/>
          </p:nvCxnSpPr>
          <p:spPr>
            <a:xfrm>
              <a:off x="123830" y="2201022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0C29A5DF-A157-4B46-B7A9-C62B9123E947}"/>
                </a:ext>
              </a:extLst>
            </p:cNvPr>
            <p:cNvCxnSpPr>
              <a:cxnSpLocks/>
            </p:cNvCxnSpPr>
            <p:nvPr/>
          </p:nvCxnSpPr>
          <p:spPr>
            <a:xfrm>
              <a:off x="126797" y="2306123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7AFBDFB9-51CF-1549-8ED0-862C5423EC5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42" y="2411224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2E3CFB9C-D7B0-6B44-A2DB-615BBF396BF8}"/>
                </a:ext>
              </a:extLst>
            </p:cNvPr>
            <p:cNvCxnSpPr>
              <a:cxnSpLocks/>
            </p:cNvCxnSpPr>
            <p:nvPr/>
          </p:nvCxnSpPr>
          <p:spPr>
            <a:xfrm>
              <a:off x="126797" y="2516325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A0A4C15B-0C7E-5942-B849-E1FB938FBEBE}"/>
                </a:ext>
              </a:extLst>
            </p:cNvPr>
            <p:cNvCxnSpPr>
              <a:cxnSpLocks/>
            </p:cNvCxnSpPr>
            <p:nvPr/>
          </p:nvCxnSpPr>
          <p:spPr>
            <a:xfrm>
              <a:off x="127842" y="2621426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F98CCFAA-641A-1141-B51A-94D5A0086969}"/>
                </a:ext>
              </a:extLst>
            </p:cNvPr>
            <p:cNvCxnSpPr>
              <a:cxnSpLocks/>
            </p:cNvCxnSpPr>
            <p:nvPr/>
          </p:nvCxnSpPr>
          <p:spPr>
            <a:xfrm>
              <a:off x="119019" y="2726527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F5381295-0895-1D4E-87BA-173F7FF602BA}"/>
                </a:ext>
              </a:extLst>
            </p:cNvPr>
            <p:cNvCxnSpPr>
              <a:cxnSpLocks/>
            </p:cNvCxnSpPr>
            <p:nvPr/>
          </p:nvCxnSpPr>
          <p:spPr>
            <a:xfrm>
              <a:off x="126797" y="2831628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2F4B3CE2-2549-6E40-9ACE-33F09D22EAE1}"/>
                </a:ext>
              </a:extLst>
            </p:cNvPr>
            <p:cNvCxnSpPr>
              <a:cxnSpLocks/>
            </p:cNvCxnSpPr>
            <p:nvPr/>
          </p:nvCxnSpPr>
          <p:spPr>
            <a:xfrm>
              <a:off x="116515" y="2936729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0BC4FA9-6C0A-6B4A-84EA-51A2082E3350}"/>
                </a:ext>
              </a:extLst>
            </p:cNvPr>
            <p:cNvCxnSpPr>
              <a:cxnSpLocks/>
            </p:cNvCxnSpPr>
            <p:nvPr/>
          </p:nvCxnSpPr>
          <p:spPr>
            <a:xfrm>
              <a:off x="123830" y="3041830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59D29DEF-9FF2-DF44-823C-276F992E8DF8}"/>
                </a:ext>
              </a:extLst>
            </p:cNvPr>
            <p:cNvCxnSpPr>
              <a:cxnSpLocks/>
            </p:cNvCxnSpPr>
            <p:nvPr/>
          </p:nvCxnSpPr>
          <p:spPr>
            <a:xfrm>
              <a:off x="130487" y="3146931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8B9419AC-02DE-1540-94ED-142E92AB2F73}"/>
                </a:ext>
              </a:extLst>
            </p:cNvPr>
            <p:cNvCxnSpPr>
              <a:cxnSpLocks/>
            </p:cNvCxnSpPr>
            <p:nvPr/>
          </p:nvCxnSpPr>
          <p:spPr>
            <a:xfrm>
              <a:off x="130486" y="3252027"/>
              <a:ext cx="2826859" cy="5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1" name="Shape 687">
            <a:extLst>
              <a:ext uri="{FF2B5EF4-FFF2-40B4-BE49-F238E27FC236}">
                <a16:creationId xmlns:a16="http://schemas.microsoft.com/office/drawing/2014/main" id="{0005F471-BD99-1E4C-AA0A-11BF2045310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5381" y="2886064"/>
            <a:ext cx="1733075" cy="1733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" name="Group 421">
            <a:extLst>
              <a:ext uri="{FF2B5EF4-FFF2-40B4-BE49-F238E27FC236}">
                <a16:creationId xmlns:a16="http://schemas.microsoft.com/office/drawing/2014/main" id="{4FC02738-2710-1A49-9A23-71FFF39373EA}"/>
              </a:ext>
            </a:extLst>
          </p:cNvPr>
          <p:cNvGrpSpPr/>
          <p:nvPr/>
        </p:nvGrpSpPr>
        <p:grpSpPr>
          <a:xfrm>
            <a:off x="668944" y="2885391"/>
            <a:ext cx="4981125" cy="1733763"/>
            <a:chOff x="-4894711" y="3659173"/>
            <a:chExt cx="4981125" cy="1733763"/>
          </a:xfrm>
        </p:grpSpPr>
        <p:sp>
          <p:nvSpPr>
            <p:cNvPr id="423" name="Shape 688">
              <a:extLst>
                <a:ext uri="{FF2B5EF4-FFF2-40B4-BE49-F238E27FC236}">
                  <a16:creationId xmlns:a16="http://schemas.microsoft.com/office/drawing/2014/main" id="{C9356AE4-22FA-6940-A909-AAA95E100AF4}"/>
                </a:ext>
              </a:extLst>
            </p:cNvPr>
            <p:cNvSpPr/>
            <p:nvPr/>
          </p:nvSpPr>
          <p:spPr>
            <a:xfrm>
              <a:off x="-1646686" y="3659173"/>
              <a:ext cx="1733100" cy="1733100"/>
            </a:xfrm>
            <a:prstGeom prst="rect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4" name="Shape 683">
              <a:extLst>
                <a:ext uri="{FF2B5EF4-FFF2-40B4-BE49-F238E27FC236}">
                  <a16:creationId xmlns:a16="http://schemas.microsoft.com/office/drawing/2014/main" id="{20B46D3B-AC87-2B4A-B0D1-1371E3C55CC7}"/>
                </a:ext>
              </a:extLst>
            </p:cNvPr>
            <p:cNvSpPr/>
            <p:nvPr/>
          </p:nvSpPr>
          <p:spPr>
            <a:xfrm>
              <a:off x="-4894711" y="4506898"/>
              <a:ext cx="517945" cy="514500"/>
            </a:xfrm>
            <a:prstGeom prst="rect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25" name="Shape 684">
              <a:extLst>
                <a:ext uri="{FF2B5EF4-FFF2-40B4-BE49-F238E27FC236}">
                  <a16:creationId xmlns:a16="http://schemas.microsoft.com/office/drawing/2014/main" id="{F8891A50-4C36-A04A-B65A-74BC7AA421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4373987" y="3673448"/>
              <a:ext cx="2722601" cy="842477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Shape 685">
              <a:extLst>
                <a:ext uri="{FF2B5EF4-FFF2-40B4-BE49-F238E27FC236}">
                  <a16:creationId xmlns:a16="http://schemas.microsoft.com/office/drawing/2014/main" id="{C58031C0-2AB2-6F4F-AE7A-A421683DDBC7}"/>
                </a:ext>
              </a:extLst>
            </p:cNvPr>
            <p:cNvCxnSpPr>
              <a:cxnSpLocks/>
            </p:cNvCxnSpPr>
            <p:nvPr/>
          </p:nvCxnSpPr>
          <p:spPr>
            <a:xfrm>
              <a:off x="-4373987" y="5021398"/>
              <a:ext cx="2727451" cy="366550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Shape 689">
              <a:extLst>
                <a:ext uri="{FF2B5EF4-FFF2-40B4-BE49-F238E27FC236}">
                  <a16:creationId xmlns:a16="http://schemas.microsoft.com/office/drawing/2014/main" id="{BF190F99-FB3D-ED43-917B-CEDC3F48C358}"/>
                </a:ext>
              </a:extLst>
            </p:cNvPr>
            <p:cNvCxnSpPr/>
            <p:nvPr/>
          </p:nvCxnSpPr>
          <p:spPr>
            <a:xfrm>
              <a:off x="-1299091" y="3659173"/>
              <a:ext cx="0" cy="173310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Shape 690">
              <a:extLst>
                <a:ext uri="{FF2B5EF4-FFF2-40B4-BE49-F238E27FC236}">
                  <a16:creationId xmlns:a16="http://schemas.microsoft.com/office/drawing/2014/main" id="{72009B42-CD11-914B-BDA3-156379456457}"/>
                </a:ext>
              </a:extLst>
            </p:cNvPr>
            <p:cNvCxnSpPr/>
            <p:nvPr/>
          </p:nvCxnSpPr>
          <p:spPr>
            <a:xfrm>
              <a:off x="-953121" y="3659836"/>
              <a:ext cx="0" cy="173310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Shape 691">
              <a:extLst>
                <a:ext uri="{FF2B5EF4-FFF2-40B4-BE49-F238E27FC236}">
                  <a16:creationId xmlns:a16="http://schemas.microsoft.com/office/drawing/2014/main" id="{CFCC81FB-3945-6744-A93A-4FEEBFB1DC72}"/>
                </a:ext>
              </a:extLst>
            </p:cNvPr>
            <p:cNvCxnSpPr/>
            <p:nvPr/>
          </p:nvCxnSpPr>
          <p:spPr>
            <a:xfrm>
              <a:off x="-607151" y="3659173"/>
              <a:ext cx="0" cy="173310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Shape 692">
              <a:extLst>
                <a:ext uri="{FF2B5EF4-FFF2-40B4-BE49-F238E27FC236}">
                  <a16:creationId xmlns:a16="http://schemas.microsoft.com/office/drawing/2014/main" id="{0E6EC539-FA61-1C40-B068-0BDC401DF42E}"/>
                </a:ext>
              </a:extLst>
            </p:cNvPr>
            <p:cNvCxnSpPr/>
            <p:nvPr/>
          </p:nvCxnSpPr>
          <p:spPr>
            <a:xfrm>
              <a:off x="-261181" y="3659173"/>
              <a:ext cx="0" cy="173310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Shape 693">
              <a:extLst>
                <a:ext uri="{FF2B5EF4-FFF2-40B4-BE49-F238E27FC236}">
                  <a16:creationId xmlns:a16="http://schemas.microsoft.com/office/drawing/2014/main" id="{BCB58AC2-BCA3-8647-BBF7-AA368C10CCD8}"/>
                </a:ext>
              </a:extLst>
            </p:cNvPr>
            <p:cNvCxnSpPr/>
            <p:nvPr/>
          </p:nvCxnSpPr>
          <p:spPr>
            <a:xfrm>
              <a:off x="-1646686" y="4352548"/>
              <a:ext cx="17331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Shape 694">
              <a:extLst>
                <a:ext uri="{FF2B5EF4-FFF2-40B4-BE49-F238E27FC236}">
                  <a16:creationId xmlns:a16="http://schemas.microsoft.com/office/drawing/2014/main" id="{B7EFF816-7F40-C248-9EFB-405B83C03D8D}"/>
                </a:ext>
              </a:extLst>
            </p:cNvPr>
            <p:cNvCxnSpPr/>
            <p:nvPr/>
          </p:nvCxnSpPr>
          <p:spPr>
            <a:xfrm>
              <a:off x="-1648298" y="4005748"/>
              <a:ext cx="17331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Shape 695">
              <a:extLst>
                <a:ext uri="{FF2B5EF4-FFF2-40B4-BE49-F238E27FC236}">
                  <a16:creationId xmlns:a16="http://schemas.microsoft.com/office/drawing/2014/main" id="{1505E908-D58E-024E-BEAD-1011EE4E52E6}"/>
                </a:ext>
              </a:extLst>
            </p:cNvPr>
            <p:cNvCxnSpPr/>
            <p:nvPr/>
          </p:nvCxnSpPr>
          <p:spPr>
            <a:xfrm>
              <a:off x="-1646686" y="4699348"/>
              <a:ext cx="17331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4" name="Shape 696">
              <a:extLst>
                <a:ext uri="{FF2B5EF4-FFF2-40B4-BE49-F238E27FC236}">
                  <a16:creationId xmlns:a16="http://schemas.microsoft.com/office/drawing/2014/main" id="{8739D17F-DBDE-1B41-8B3E-8716BC7234C5}"/>
                </a:ext>
              </a:extLst>
            </p:cNvPr>
            <p:cNvCxnSpPr/>
            <p:nvPr/>
          </p:nvCxnSpPr>
          <p:spPr>
            <a:xfrm>
              <a:off x="-1646686" y="5046148"/>
              <a:ext cx="17331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5" name="Group 434">
            <a:extLst>
              <a:ext uri="{FF2B5EF4-FFF2-40B4-BE49-F238E27FC236}">
                <a16:creationId xmlns:a16="http://schemas.microsoft.com/office/drawing/2014/main" id="{00C4ECEB-6F7E-B041-88F1-12E6E342E181}"/>
              </a:ext>
            </a:extLst>
          </p:cNvPr>
          <p:cNvGrpSpPr/>
          <p:nvPr/>
        </p:nvGrpSpPr>
        <p:grpSpPr>
          <a:xfrm>
            <a:off x="3909415" y="2520978"/>
            <a:ext cx="2119692" cy="2093263"/>
            <a:chOff x="3812700" y="1090086"/>
            <a:chExt cx="2119692" cy="2093263"/>
          </a:xfrm>
        </p:grpSpPr>
        <p:sp>
          <p:nvSpPr>
            <p:cNvPr id="436" name="Shape 699">
              <a:extLst>
                <a:ext uri="{FF2B5EF4-FFF2-40B4-BE49-F238E27FC236}">
                  <a16:creationId xmlns:a16="http://schemas.microsoft.com/office/drawing/2014/main" id="{9D48A6D6-062B-5344-AB36-DF1A5574A671}"/>
                </a:ext>
              </a:extLst>
            </p:cNvPr>
            <p:cNvSpPr txBox="1"/>
            <p:nvPr/>
          </p:nvSpPr>
          <p:spPr>
            <a:xfrm rot="5400000">
              <a:off x="5360892" y="2157851"/>
              <a:ext cx="838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px</a:t>
              </a:r>
              <a:endParaRPr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37" name="Shape 697">
              <a:extLst>
                <a:ext uri="{FF2B5EF4-FFF2-40B4-BE49-F238E27FC236}">
                  <a16:creationId xmlns:a16="http://schemas.microsoft.com/office/drawing/2014/main" id="{A83A1577-B2C0-9A4A-B1C3-C6EFA4A7E561}"/>
                </a:ext>
              </a:extLst>
            </p:cNvPr>
            <p:cNvCxnSpPr/>
            <p:nvPr/>
          </p:nvCxnSpPr>
          <p:spPr>
            <a:xfrm>
              <a:off x="3812700" y="1393880"/>
              <a:ext cx="17715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438" name="Shape 698">
              <a:extLst>
                <a:ext uri="{FF2B5EF4-FFF2-40B4-BE49-F238E27FC236}">
                  <a16:creationId xmlns:a16="http://schemas.microsoft.com/office/drawing/2014/main" id="{29790F67-E33D-7D44-8B4A-8ACC166BD862}"/>
                </a:ext>
              </a:extLst>
            </p:cNvPr>
            <p:cNvSpPr txBox="1"/>
            <p:nvPr/>
          </p:nvSpPr>
          <p:spPr>
            <a:xfrm>
              <a:off x="4266103" y="1090086"/>
              <a:ext cx="838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px</a:t>
              </a:r>
              <a:endParaRPr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39" name="Shape 700">
              <a:extLst>
                <a:ext uri="{FF2B5EF4-FFF2-40B4-BE49-F238E27FC236}">
                  <a16:creationId xmlns:a16="http://schemas.microsoft.com/office/drawing/2014/main" id="{D43E0C59-11E6-774F-8AB4-D46120A6FD04}"/>
                </a:ext>
              </a:extLst>
            </p:cNvPr>
            <p:cNvCxnSpPr/>
            <p:nvPr/>
          </p:nvCxnSpPr>
          <p:spPr>
            <a:xfrm>
              <a:off x="5612101" y="1459249"/>
              <a:ext cx="0" cy="172410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440" name="Group 439">
            <a:extLst>
              <a:ext uri="{FF2B5EF4-FFF2-40B4-BE49-F238E27FC236}">
                <a16:creationId xmlns:a16="http://schemas.microsoft.com/office/drawing/2014/main" id="{F4190A6B-4ABB-934F-B0F7-9CD8095493F0}"/>
              </a:ext>
            </a:extLst>
          </p:cNvPr>
          <p:cNvGrpSpPr/>
          <p:nvPr/>
        </p:nvGrpSpPr>
        <p:grpSpPr>
          <a:xfrm>
            <a:off x="1062321" y="4907280"/>
            <a:ext cx="1734713" cy="1733762"/>
            <a:chOff x="675675" y="3866688"/>
            <a:chExt cx="1734713" cy="1733762"/>
          </a:xfrm>
        </p:grpSpPr>
        <p:sp>
          <p:nvSpPr>
            <p:cNvPr id="441" name="Shape 750">
              <a:extLst>
                <a:ext uri="{FF2B5EF4-FFF2-40B4-BE49-F238E27FC236}">
                  <a16:creationId xmlns:a16="http://schemas.microsoft.com/office/drawing/2014/main" id="{F8C0BDF2-9078-CE4B-A82E-CA173D0BAD8C}"/>
                </a:ext>
              </a:extLst>
            </p:cNvPr>
            <p:cNvSpPr/>
            <p:nvPr/>
          </p:nvSpPr>
          <p:spPr>
            <a:xfrm>
              <a:off x="677288" y="3866688"/>
              <a:ext cx="1733100" cy="1733100"/>
            </a:xfrm>
            <a:prstGeom prst="rect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42" name="Shape 751">
              <a:extLst>
                <a:ext uri="{FF2B5EF4-FFF2-40B4-BE49-F238E27FC236}">
                  <a16:creationId xmlns:a16="http://schemas.microsoft.com/office/drawing/2014/main" id="{B5C89F53-3EB7-2641-8C79-070DA897BC36}"/>
                </a:ext>
              </a:extLst>
            </p:cNvPr>
            <p:cNvCxnSpPr/>
            <p:nvPr/>
          </p:nvCxnSpPr>
          <p:spPr>
            <a:xfrm>
              <a:off x="1024883" y="3866688"/>
              <a:ext cx="0" cy="173310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Shape 752">
              <a:extLst>
                <a:ext uri="{FF2B5EF4-FFF2-40B4-BE49-F238E27FC236}">
                  <a16:creationId xmlns:a16="http://schemas.microsoft.com/office/drawing/2014/main" id="{1F475BA8-6B92-EE41-873D-1F6A67185F06}"/>
                </a:ext>
              </a:extLst>
            </p:cNvPr>
            <p:cNvCxnSpPr/>
            <p:nvPr/>
          </p:nvCxnSpPr>
          <p:spPr>
            <a:xfrm>
              <a:off x="1370853" y="3867350"/>
              <a:ext cx="0" cy="173310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Shape 753">
              <a:extLst>
                <a:ext uri="{FF2B5EF4-FFF2-40B4-BE49-F238E27FC236}">
                  <a16:creationId xmlns:a16="http://schemas.microsoft.com/office/drawing/2014/main" id="{FB9602CB-92CB-7B40-8748-695D37177C16}"/>
                </a:ext>
              </a:extLst>
            </p:cNvPr>
            <p:cNvCxnSpPr/>
            <p:nvPr/>
          </p:nvCxnSpPr>
          <p:spPr>
            <a:xfrm>
              <a:off x="1716822" y="3866688"/>
              <a:ext cx="0" cy="173310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Shape 754">
              <a:extLst>
                <a:ext uri="{FF2B5EF4-FFF2-40B4-BE49-F238E27FC236}">
                  <a16:creationId xmlns:a16="http://schemas.microsoft.com/office/drawing/2014/main" id="{1478184A-BA93-8841-8E3C-3ACEBAFE7F9A}"/>
                </a:ext>
              </a:extLst>
            </p:cNvPr>
            <p:cNvCxnSpPr/>
            <p:nvPr/>
          </p:nvCxnSpPr>
          <p:spPr>
            <a:xfrm>
              <a:off x="2062793" y="3866688"/>
              <a:ext cx="0" cy="173310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Shape 755">
              <a:extLst>
                <a:ext uri="{FF2B5EF4-FFF2-40B4-BE49-F238E27FC236}">
                  <a16:creationId xmlns:a16="http://schemas.microsoft.com/office/drawing/2014/main" id="{E7C08F08-AE1A-804F-AEB1-479DB8403E47}"/>
                </a:ext>
              </a:extLst>
            </p:cNvPr>
            <p:cNvCxnSpPr/>
            <p:nvPr/>
          </p:nvCxnSpPr>
          <p:spPr>
            <a:xfrm>
              <a:off x="677288" y="4560063"/>
              <a:ext cx="17331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Shape 756">
              <a:extLst>
                <a:ext uri="{FF2B5EF4-FFF2-40B4-BE49-F238E27FC236}">
                  <a16:creationId xmlns:a16="http://schemas.microsoft.com/office/drawing/2014/main" id="{13983BD2-F6ED-2641-B9F9-A47B696D8AF4}"/>
                </a:ext>
              </a:extLst>
            </p:cNvPr>
            <p:cNvCxnSpPr/>
            <p:nvPr/>
          </p:nvCxnSpPr>
          <p:spPr>
            <a:xfrm>
              <a:off x="675675" y="4213263"/>
              <a:ext cx="17331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Shape 757">
              <a:extLst>
                <a:ext uri="{FF2B5EF4-FFF2-40B4-BE49-F238E27FC236}">
                  <a16:creationId xmlns:a16="http://schemas.microsoft.com/office/drawing/2014/main" id="{473E0EE6-AC5D-7F40-AC55-8772D016C71A}"/>
                </a:ext>
              </a:extLst>
            </p:cNvPr>
            <p:cNvCxnSpPr/>
            <p:nvPr/>
          </p:nvCxnSpPr>
          <p:spPr>
            <a:xfrm>
              <a:off x="677288" y="4906863"/>
              <a:ext cx="17331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Shape 758">
              <a:extLst>
                <a:ext uri="{FF2B5EF4-FFF2-40B4-BE49-F238E27FC236}">
                  <a16:creationId xmlns:a16="http://schemas.microsoft.com/office/drawing/2014/main" id="{64FB581E-BBC0-1346-9715-2603BA7CB444}"/>
                </a:ext>
              </a:extLst>
            </p:cNvPr>
            <p:cNvCxnSpPr/>
            <p:nvPr/>
          </p:nvCxnSpPr>
          <p:spPr>
            <a:xfrm>
              <a:off x="677288" y="5253663"/>
              <a:ext cx="17331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002DE784-BCEE-B145-B865-329F5FCDC80C}"/>
              </a:ext>
            </a:extLst>
          </p:cNvPr>
          <p:cNvGrpSpPr/>
          <p:nvPr/>
        </p:nvGrpSpPr>
        <p:grpSpPr>
          <a:xfrm>
            <a:off x="7112214" y="4837640"/>
            <a:ext cx="2031786" cy="1055934"/>
            <a:chOff x="6039113" y="2927428"/>
            <a:chExt cx="2694933" cy="1400576"/>
          </a:xfrm>
          <a:solidFill>
            <a:schemeClr val="bg1"/>
          </a:solidFill>
        </p:grpSpPr>
        <p:sp>
          <p:nvSpPr>
            <p:cNvPr id="451" name="Rectangle: Rounded Corners 7">
              <a:extLst>
                <a:ext uri="{FF2B5EF4-FFF2-40B4-BE49-F238E27FC236}">
                  <a16:creationId xmlns:a16="http://schemas.microsoft.com/office/drawing/2014/main" id="{1E81523D-9224-5848-9637-54DEEFA8EC21}"/>
                </a:ext>
              </a:extLst>
            </p:cNvPr>
            <p:cNvSpPr/>
            <p:nvPr/>
          </p:nvSpPr>
          <p:spPr>
            <a:xfrm>
              <a:off x="6451184" y="3039332"/>
              <a:ext cx="1392509" cy="809160"/>
            </a:xfrm>
            <a:prstGeom prst="round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1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2" name="TextBox 451">
              <a:extLst>
                <a:ext uri="{FF2B5EF4-FFF2-40B4-BE49-F238E27FC236}">
                  <a16:creationId xmlns:a16="http://schemas.microsoft.com/office/drawing/2014/main" id="{B3CA3356-64B1-6A4C-B9F8-26D9FA6B3C33}"/>
                </a:ext>
              </a:extLst>
            </p:cNvPr>
            <p:cNvSpPr txBox="1"/>
            <p:nvPr/>
          </p:nvSpPr>
          <p:spPr>
            <a:xfrm>
              <a:off x="6273365" y="3797304"/>
              <a:ext cx="1839480" cy="53070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Hub</a:t>
              </a:r>
            </a:p>
          </p:txBody>
        </p: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29CC52B1-FA9D-B449-89AD-C5311A13B4F8}"/>
                </a:ext>
              </a:extLst>
            </p:cNvPr>
            <p:cNvCxnSpPr>
              <a:cxnSpLocks/>
            </p:cNvCxnSpPr>
            <p:nvPr/>
          </p:nvCxnSpPr>
          <p:spPr>
            <a:xfrm>
              <a:off x="6138014" y="3443911"/>
              <a:ext cx="304175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C5594E16-642D-A24D-AD4C-4B7982EF3B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9920" y="2937705"/>
              <a:ext cx="1509" cy="497662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5" name="Isosceles Triangle 25">
              <a:extLst>
                <a:ext uri="{FF2B5EF4-FFF2-40B4-BE49-F238E27FC236}">
                  <a16:creationId xmlns:a16="http://schemas.microsoft.com/office/drawing/2014/main" id="{2ACAA6EE-C445-7443-B922-0AE47D78BD7B}"/>
                </a:ext>
              </a:extLst>
            </p:cNvPr>
            <p:cNvSpPr/>
            <p:nvPr/>
          </p:nvSpPr>
          <p:spPr>
            <a:xfrm rot="10800000">
              <a:off x="6039113" y="2927428"/>
              <a:ext cx="244631" cy="294806"/>
            </a:xfrm>
            <a:prstGeom prst="triangl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1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6" name="Freeform: Shape 49">
              <a:extLst>
                <a:ext uri="{FF2B5EF4-FFF2-40B4-BE49-F238E27FC236}">
                  <a16:creationId xmlns:a16="http://schemas.microsoft.com/office/drawing/2014/main" id="{7B7D84CA-C1D2-874E-A629-13ED955D74E7}"/>
                </a:ext>
              </a:extLst>
            </p:cNvPr>
            <p:cNvSpPr/>
            <p:nvPr/>
          </p:nvSpPr>
          <p:spPr>
            <a:xfrm>
              <a:off x="7867991" y="3438227"/>
              <a:ext cx="592931" cy="304649"/>
            </a:xfrm>
            <a:custGeom>
              <a:avLst/>
              <a:gdLst>
                <a:gd name="connsiteX0" fmla="*/ 0 w 1054100"/>
                <a:gd name="connsiteY0" fmla="*/ 96211 h 684864"/>
                <a:gd name="connsiteX1" fmla="*/ 520700 w 1054100"/>
                <a:gd name="connsiteY1" fmla="*/ 45411 h 684864"/>
                <a:gd name="connsiteX2" fmla="*/ 698500 w 1054100"/>
                <a:gd name="connsiteY2" fmla="*/ 667711 h 684864"/>
                <a:gd name="connsiteX3" fmla="*/ 1054100 w 1054100"/>
                <a:gd name="connsiteY3" fmla="*/ 566111 h 68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4100" h="684864">
                  <a:moveTo>
                    <a:pt x="0" y="96211"/>
                  </a:moveTo>
                  <a:cubicBezTo>
                    <a:pt x="202141" y="23186"/>
                    <a:pt x="404283" y="-49839"/>
                    <a:pt x="520700" y="45411"/>
                  </a:cubicBezTo>
                  <a:cubicBezTo>
                    <a:pt x="637117" y="140661"/>
                    <a:pt x="609600" y="580928"/>
                    <a:pt x="698500" y="667711"/>
                  </a:cubicBezTo>
                  <a:cubicBezTo>
                    <a:pt x="787400" y="754494"/>
                    <a:pt x="958850" y="479328"/>
                    <a:pt x="1054100" y="566111"/>
                  </a:cubicBezTo>
                </a:path>
              </a:pathLst>
            </a:cu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1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7" name="Arc 456">
              <a:extLst>
                <a:ext uri="{FF2B5EF4-FFF2-40B4-BE49-F238E27FC236}">
                  <a16:creationId xmlns:a16="http://schemas.microsoft.com/office/drawing/2014/main" id="{D3AF1743-F819-B945-BD90-EA35D2D51221}"/>
                </a:ext>
              </a:extLst>
            </p:cNvPr>
            <p:cNvSpPr/>
            <p:nvPr/>
          </p:nvSpPr>
          <p:spPr>
            <a:xfrm rot="15891679">
              <a:off x="8503386" y="3542545"/>
              <a:ext cx="191297" cy="270022"/>
            </a:xfrm>
            <a:prstGeom prst="arc">
              <a:avLst>
                <a:gd name="adj1" fmla="val 9264292"/>
                <a:gd name="adj2" fmla="val 1672350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013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8" name="Shape 535">
            <a:extLst>
              <a:ext uri="{FF2B5EF4-FFF2-40B4-BE49-F238E27FC236}">
                <a16:creationId xmlns:a16="http://schemas.microsoft.com/office/drawing/2014/main" id="{063B7DDD-1D63-434A-978C-630F57134FB2}"/>
              </a:ext>
            </a:extLst>
          </p:cNvPr>
          <p:cNvSpPr/>
          <p:nvPr/>
        </p:nvSpPr>
        <p:spPr>
          <a:xfrm>
            <a:off x="130576" y="5695384"/>
            <a:ext cx="8815500" cy="803700"/>
          </a:xfrm>
          <a:prstGeom prst="roundRect">
            <a:avLst>
              <a:gd name="adj" fmla="val 20698"/>
            </a:avLst>
          </a:prstGeom>
          <a:solidFill>
            <a:srgbClr val="3F3F3F">
              <a:alpha val="8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Hub performs inter-frame comparison for compression</a:t>
            </a:r>
            <a:endParaRPr sz="3000" dirty="0">
              <a:solidFill>
                <a:schemeClr val="bg1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6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4400"/>
            </a:pPr>
            <a:r>
              <a:rPr lang="en-US" sz="4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Implementation</a:t>
            </a:r>
            <a:endParaRPr lang="en-US" dirty="0"/>
          </a:p>
        </p:txBody>
      </p:sp>
      <p:sp>
        <p:nvSpPr>
          <p:cNvPr id="14" name="Shape 203">
            <a:extLst>
              <a:ext uri="{FF2B5EF4-FFF2-40B4-BE49-F238E27FC236}">
                <a16:creationId xmlns:a16="http://schemas.microsoft.com/office/drawing/2014/main" id="{D30C8A92-C866-7445-9F53-098B7D36E7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238539" y="1143000"/>
            <a:ext cx="91440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SzPts val="2900"/>
              <a:buFont typeface="Wingdings" pitchFamily="2" charset="2"/>
              <a:buChar char="v"/>
            </a:pPr>
            <a:r>
              <a:rPr lang="en-US" sz="3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HD video streaming prototype</a:t>
            </a:r>
          </a:p>
          <a:p>
            <a:pPr lvl="1"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HD videos from a PC to a DAC</a:t>
            </a:r>
          </a:p>
          <a:p>
            <a:pPr lvl="1"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 backscatter switch</a:t>
            </a:r>
          </a:p>
          <a:p>
            <a:pPr lvl="1" indent="-457200">
              <a:spcBef>
                <a:spcPts val="0"/>
              </a:spcBef>
              <a:buSzPts val="2900"/>
              <a:buFont typeface="Wingdings" pitchFamily="2" charset="2"/>
              <a:buChar char="Ø"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457200">
              <a:spcBef>
                <a:spcPts val="0"/>
              </a:spcBef>
              <a:buSzPts val="2900"/>
              <a:buFont typeface="Wingdings" pitchFamily="2" charset="2"/>
              <a:buChar char="Ø"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457200">
              <a:spcBef>
                <a:spcPts val="0"/>
              </a:spcBef>
              <a:buSzPts val="2900"/>
              <a:buFont typeface="Wingdings" pitchFamily="2" charset="2"/>
              <a:buChar char="Ø"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457200">
              <a:spcBef>
                <a:spcPts val="0"/>
              </a:spcBef>
              <a:buSzPts val="2900"/>
              <a:buFont typeface="Wingdings" pitchFamily="2" charset="2"/>
              <a:buChar char="Ø"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spcBef>
                <a:spcPts val="0"/>
              </a:spcBef>
              <a:buSzPts val="2900"/>
              <a:buNone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900"/>
              <a:buFont typeface="Wingdings" pitchFamily="2" charset="2"/>
              <a:buChar char="Ø"/>
            </a:pPr>
            <a:r>
              <a:rPr lang="en-US" sz="3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Low-resolution video streaming prototype</a:t>
            </a:r>
          </a:p>
          <a:p>
            <a:pPr lvl="1"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112×112 grayscale low-power camera</a:t>
            </a:r>
          </a:p>
          <a:p>
            <a:pPr lvl="1"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Low-power Igloo Nano FPGA</a:t>
            </a:r>
          </a:p>
          <a:p>
            <a:pPr lvl="1" indent="-457200">
              <a:spcBef>
                <a:spcPts val="0"/>
              </a:spcBef>
              <a:buSzPts val="2900"/>
              <a:buFont typeface="Wingdings" pitchFamily="2" charset="2"/>
              <a:buChar char="Ø"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188570-DD23-9D48-80A3-CCF154C18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841" y="4637884"/>
            <a:ext cx="1896890" cy="192563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5405A0-24CF-BE4F-A30D-E160E2578168}"/>
              </a:ext>
            </a:extLst>
          </p:cNvPr>
          <p:cNvGrpSpPr/>
          <p:nvPr/>
        </p:nvGrpSpPr>
        <p:grpSpPr>
          <a:xfrm>
            <a:off x="1009939" y="2960830"/>
            <a:ext cx="6979439" cy="1425284"/>
            <a:chOff x="1009939" y="2960830"/>
            <a:chExt cx="6979439" cy="142528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32EBA9-3C65-1F46-AE66-6828F3CC3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939" y="3027128"/>
              <a:ext cx="1492344" cy="1358986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023DC19-7EEE-7949-ABDD-FD2F0835283E}"/>
                </a:ext>
              </a:extLst>
            </p:cNvPr>
            <p:cNvCxnSpPr>
              <a:cxnSpLocks/>
            </p:cNvCxnSpPr>
            <p:nvPr/>
          </p:nvCxnSpPr>
          <p:spPr>
            <a:xfrm>
              <a:off x="2386361" y="3696340"/>
              <a:ext cx="133696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62">
              <a:extLst>
                <a:ext uri="{FF2B5EF4-FFF2-40B4-BE49-F238E27FC236}">
                  <a16:creationId xmlns:a16="http://schemas.microsoft.com/office/drawing/2014/main" id="{AC67A6D9-0C36-BD42-AFC6-BB238FD0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0761" y="3320472"/>
              <a:ext cx="1244010" cy="762369"/>
              <a:chOff x="4123" y="1204"/>
              <a:chExt cx="869" cy="438"/>
            </a:xfrm>
          </p:grpSpPr>
          <p:sp>
            <p:nvSpPr>
              <p:cNvPr id="19" name="Freeform 60">
                <a:extLst>
                  <a:ext uri="{FF2B5EF4-FFF2-40B4-BE49-F238E27FC236}">
                    <a16:creationId xmlns:a16="http://schemas.microsoft.com/office/drawing/2014/main" id="{6838CD0C-8B4F-BB43-8517-EF68BEAC087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23" y="1204"/>
                <a:ext cx="869" cy="438"/>
              </a:xfrm>
              <a:custGeom>
                <a:avLst/>
                <a:gdLst>
                  <a:gd name="T0" fmla="*/ 3 w 1242"/>
                  <a:gd name="T1" fmla="*/ 0 h 622"/>
                  <a:gd name="T2" fmla="*/ 12 w 1242"/>
                  <a:gd name="T3" fmla="*/ 0 h 622"/>
                  <a:gd name="T4" fmla="*/ 12 w 1242"/>
                  <a:gd name="T5" fmla="*/ 6 h 622"/>
                  <a:gd name="T6" fmla="*/ 3 w 1242"/>
                  <a:gd name="T7" fmla="*/ 6 h 622"/>
                  <a:gd name="T8" fmla="*/ 0 w 1242"/>
                  <a:gd name="T9" fmla="*/ 3 h 622"/>
                  <a:gd name="T10" fmla="*/ 3 w 1242"/>
                  <a:gd name="T11" fmla="*/ 0 h 6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42"/>
                  <a:gd name="T19" fmla="*/ 0 h 622"/>
                  <a:gd name="T20" fmla="*/ 1242 w 1242"/>
                  <a:gd name="T21" fmla="*/ 622 h 6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42" h="622">
                    <a:moveTo>
                      <a:pt x="382" y="0"/>
                    </a:moveTo>
                    <a:lnTo>
                      <a:pt x="1242" y="0"/>
                    </a:lnTo>
                    <a:lnTo>
                      <a:pt x="1242" y="622"/>
                    </a:lnTo>
                    <a:lnTo>
                      <a:pt x="382" y="622"/>
                    </a:lnTo>
                    <a:lnTo>
                      <a:pt x="0" y="308"/>
                    </a:lnTo>
                    <a:lnTo>
                      <a:pt x="382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" name="Text Box 61">
                <a:extLst>
                  <a:ext uri="{FF2B5EF4-FFF2-40B4-BE49-F238E27FC236}">
                    <a16:creationId xmlns:a16="http://schemas.microsoft.com/office/drawing/2014/main" id="{DC60A72E-CC72-F049-A4C3-3BDDB9DFFF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79" y="1290"/>
                <a:ext cx="596" cy="265"/>
              </a:xfrm>
              <a:prstGeom prst="rect">
                <a:avLst/>
              </a:prstGeom>
              <a:noFill/>
              <a:ln w="31750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/>
                  <a:t>DAC</a:t>
                </a: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CFC59ED-192B-B24F-A5F7-5D13EEEC8DB9}"/>
                </a:ext>
              </a:extLst>
            </p:cNvPr>
            <p:cNvCxnSpPr>
              <a:cxnSpLocks/>
            </p:cNvCxnSpPr>
            <p:nvPr/>
          </p:nvCxnSpPr>
          <p:spPr>
            <a:xfrm>
              <a:off x="4994775" y="3696340"/>
              <a:ext cx="110451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AB79D9E-B5D2-A349-953C-600D9077896E}"/>
                </a:ext>
              </a:extLst>
            </p:cNvPr>
            <p:cNvSpPr/>
            <p:nvPr/>
          </p:nvSpPr>
          <p:spPr>
            <a:xfrm>
              <a:off x="6105768" y="3320472"/>
              <a:ext cx="1147932" cy="77229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Our HD Prototype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0A1C63-9926-DF43-8E95-EEB5BD64E3AE}"/>
                </a:ext>
              </a:extLst>
            </p:cNvPr>
            <p:cNvGrpSpPr/>
            <p:nvPr/>
          </p:nvGrpSpPr>
          <p:grpSpPr>
            <a:xfrm>
              <a:off x="7253699" y="3028566"/>
              <a:ext cx="735679" cy="672220"/>
              <a:chOff x="6651536" y="3028566"/>
              <a:chExt cx="735679" cy="672220"/>
            </a:xfrm>
          </p:grpSpPr>
          <p:cxnSp>
            <p:nvCxnSpPr>
              <p:cNvPr id="23" name="Straight Connector 47">
                <a:extLst>
                  <a:ext uri="{FF2B5EF4-FFF2-40B4-BE49-F238E27FC236}">
                    <a16:creationId xmlns:a16="http://schemas.microsoft.com/office/drawing/2014/main" id="{D843CDBB-6BA5-1B45-B3F0-E3E21FF4ECD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6833550" y="3369417"/>
                <a:ext cx="661811" cy="927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" name="Isosceles Triangle 48">
                <a:extLst>
                  <a:ext uri="{FF2B5EF4-FFF2-40B4-BE49-F238E27FC236}">
                    <a16:creationId xmlns:a16="http://schemas.microsoft.com/office/drawing/2014/main" id="{21F6EA95-534A-7B4D-9688-2684B38F7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6930015" y="3028566"/>
                <a:ext cx="457200" cy="228865"/>
              </a:xfrm>
              <a:prstGeom prst="triangle">
                <a:avLst>
                  <a:gd name="adj" fmla="val 50980"/>
                </a:avLst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E7BCEA1-0D26-2841-9BF6-6BC651B656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51536" y="3700786"/>
                <a:ext cx="53035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EECE63-66E3-2643-A892-083E19CC5F45}"/>
                </a:ext>
              </a:extLst>
            </p:cNvPr>
            <p:cNvSpPr txBox="1"/>
            <p:nvPr/>
          </p:nvSpPr>
          <p:spPr>
            <a:xfrm>
              <a:off x="2178353" y="2960830"/>
              <a:ext cx="17102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Pixel Stream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73043A-1882-7C44-B34C-D096A5F2FDA1}"/>
                </a:ext>
              </a:extLst>
            </p:cNvPr>
            <p:cNvSpPr txBox="1"/>
            <p:nvPr/>
          </p:nvSpPr>
          <p:spPr>
            <a:xfrm>
              <a:off x="4533033" y="2960830"/>
              <a:ext cx="17102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Analog Signal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767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Snap Spectacle</a:t>
            </a:r>
            <a:endParaRPr/>
          </a:p>
        </p:txBody>
      </p:sp>
      <p:pic>
        <p:nvPicPr>
          <p:cNvPr id="93" name="Shape 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799" y="1575768"/>
            <a:ext cx="3931095" cy="187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nap-spectacles-trimmed">
            <a:hlinkClick r:id="" action="ppaction://media"/>
            <a:extLst>
              <a:ext uri="{FF2B5EF4-FFF2-40B4-BE49-F238E27FC236}">
                <a16:creationId xmlns:a16="http://schemas.microsoft.com/office/drawing/2014/main" id="{EBA13573-A4A1-45CC-A31E-615C5F30D9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8513" y="1575768"/>
            <a:ext cx="4781321" cy="4889987"/>
          </a:xfrm>
          <a:prstGeom prst="rect">
            <a:avLst/>
          </a:prstGeom>
        </p:spPr>
      </p:pic>
      <p:sp>
        <p:nvSpPr>
          <p:cNvPr id="9" name="Shape 186">
            <a:extLst>
              <a:ext uri="{FF2B5EF4-FFF2-40B4-BE49-F238E27FC236}">
                <a16:creationId xmlns:a16="http://schemas.microsoft.com/office/drawing/2014/main" id="{B578D172-EC55-4D1D-98FA-AC82C6440BBE}"/>
              </a:ext>
            </a:extLst>
          </p:cNvPr>
          <p:cNvSpPr/>
          <p:nvPr/>
        </p:nvSpPr>
        <p:spPr>
          <a:xfrm>
            <a:off x="134799" y="4414580"/>
            <a:ext cx="4093081" cy="1689657"/>
          </a:xfrm>
          <a:prstGeom prst="roundRect">
            <a:avLst>
              <a:gd name="adj" fmla="val 20698"/>
            </a:avLst>
          </a:prstGeom>
          <a:solidFill>
            <a:srgbClr val="3F3F3F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Batteries add weight</a:t>
            </a:r>
            <a:endParaRPr lang="en-US" sz="3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Has heating issues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video streaming</a:t>
            </a:r>
            <a:endParaRPr lang="en-US" sz="3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96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4400" b="1" dirty="0"/>
          </a:p>
        </p:txBody>
      </p:sp>
      <p:sp>
        <p:nvSpPr>
          <p:cNvPr id="7" name="Shape 203">
            <a:extLst>
              <a:ext uri="{FF2B5EF4-FFF2-40B4-BE49-F238E27FC236}">
                <a16:creationId xmlns:a16="http://schemas.microsoft.com/office/drawing/2014/main" id="{F2DE132C-15AB-514D-A7F0-3A2E3EF2CE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6700" y="1299378"/>
            <a:ext cx="8670600" cy="360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evaluate three main aspects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of received videos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compression algorithm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consumption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A17497-0D09-7940-BEE5-203B62299184}"/>
              </a:ext>
            </a:extLst>
          </p:cNvPr>
          <p:cNvSpPr/>
          <p:nvPr/>
        </p:nvSpPr>
        <p:spPr>
          <a:xfrm>
            <a:off x="4013" y="2129492"/>
            <a:ext cx="9139988" cy="943105"/>
          </a:xfrm>
          <a:prstGeom prst="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69A04E-5EB8-A049-BC20-735F47FE6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99" y="2153315"/>
            <a:ext cx="3498867" cy="196811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0A49B7D-AAF8-3646-9CBB-E28B69E535CA}"/>
              </a:ext>
            </a:extLst>
          </p:cNvPr>
          <p:cNvGrpSpPr/>
          <p:nvPr/>
        </p:nvGrpSpPr>
        <p:grpSpPr>
          <a:xfrm>
            <a:off x="970002" y="2199169"/>
            <a:ext cx="6649998" cy="4513643"/>
            <a:chOff x="970002" y="2199169"/>
            <a:chExt cx="6649998" cy="4513643"/>
          </a:xfrm>
        </p:grpSpPr>
        <p:graphicFrame>
          <p:nvGraphicFramePr>
            <p:cNvPr id="32" name="Chart 31">
              <a:extLst>
                <a:ext uri="{FF2B5EF4-FFF2-40B4-BE49-F238E27FC236}">
                  <a16:creationId xmlns:a16="http://schemas.microsoft.com/office/drawing/2014/main" id="{43DCC690-86B5-9341-860F-DAB08A7EEB9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66928058"/>
                </p:ext>
              </p:extLst>
            </p:nvPr>
          </p:nvGraphicFramePr>
          <p:xfrm>
            <a:off x="1524000" y="2199169"/>
            <a:ext cx="6096000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536E09-8BB3-504D-9CEA-E95B03B822F6}"/>
                </a:ext>
              </a:extLst>
            </p:cNvPr>
            <p:cNvSpPr txBox="1"/>
            <p:nvPr/>
          </p:nvSpPr>
          <p:spPr>
            <a:xfrm>
              <a:off x="3252616" y="6158814"/>
              <a:ext cx="263876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Distance (in </a:t>
              </a:r>
              <a:r>
                <a:rPr lang="en-US" sz="3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ft</a:t>
              </a:r>
              <a:r>
                <a:rPr lang="en-US" sz="3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823D591-B2AA-004B-BF2D-4D671DF42191}"/>
                </a:ext>
              </a:extLst>
            </p:cNvPr>
            <p:cNvSpPr txBox="1"/>
            <p:nvPr/>
          </p:nvSpPr>
          <p:spPr>
            <a:xfrm rot="16200000">
              <a:off x="-72383" y="3912195"/>
              <a:ext cx="263876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ENOB (bits)</a:t>
              </a:r>
            </a:p>
          </p:txBody>
        </p:sp>
      </p:grpSp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Evaluation: HD Video Quality</a:t>
            </a:r>
            <a:endParaRPr sz="4400" b="1" dirty="0"/>
          </a:p>
        </p:txBody>
      </p:sp>
      <p:sp>
        <p:nvSpPr>
          <p:cNvPr id="7" name="Shape 203">
            <a:extLst>
              <a:ext uri="{FF2B5EF4-FFF2-40B4-BE49-F238E27FC236}">
                <a16:creationId xmlns:a16="http://schemas.microsoft.com/office/drawing/2014/main" id="{F2DE132C-15AB-514D-A7F0-3A2E3EF2CE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6700" y="1299378"/>
            <a:ext cx="8670600" cy="9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 Number of Bits (ENOB)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B0F3AA-2146-2341-85D0-2F024E6C4901}"/>
              </a:ext>
            </a:extLst>
          </p:cNvPr>
          <p:cNvSpPr txBox="1"/>
          <p:nvPr/>
        </p:nvSpPr>
        <p:spPr>
          <a:xfrm>
            <a:off x="1023072" y="4068419"/>
            <a:ext cx="32053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 Image (8 bits)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5B080F-9C55-704F-9BA1-CCEDC7183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835" y="2153315"/>
            <a:ext cx="3498865" cy="196811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BD36AB0-F952-9D48-A6A2-663B2BF61A95}"/>
              </a:ext>
            </a:extLst>
          </p:cNvPr>
          <p:cNvSpPr txBox="1"/>
          <p:nvPr/>
        </p:nvSpPr>
        <p:spPr>
          <a:xfrm>
            <a:off x="5456051" y="4068419"/>
            <a:ext cx="21244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bits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D3A500D-049B-834F-8D12-33881911B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99" y="4545496"/>
            <a:ext cx="3498867" cy="19681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7FF1CB6-8981-0C42-AE2D-71E09F3EB5F3}"/>
              </a:ext>
            </a:extLst>
          </p:cNvPr>
          <p:cNvSpPr txBox="1"/>
          <p:nvPr/>
        </p:nvSpPr>
        <p:spPr>
          <a:xfrm>
            <a:off x="1563516" y="6436256"/>
            <a:ext cx="21244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bits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760856B-B4A6-3D4F-B264-C2FF0D8A00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8835" y="4545496"/>
            <a:ext cx="3498865" cy="19681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E3CB591-E3F5-354D-86AD-87A6AC7130D8}"/>
              </a:ext>
            </a:extLst>
          </p:cNvPr>
          <p:cNvSpPr txBox="1"/>
          <p:nvPr/>
        </p:nvSpPr>
        <p:spPr>
          <a:xfrm>
            <a:off x="5456051" y="6436255"/>
            <a:ext cx="21244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bits</a:t>
            </a:r>
          </a:p>
        </p:txBody>
      </p:sp>
      <p:sp>
        <p:nvSpPr>
          <p:cNvPr id="35" name="Shape 535">
            <a:extLst>
              <a:ext uri="{FF2B5EF4-FFF2-40B4-BE49-F238E27FC236}">
                <a16:creationId xmlns:a16="http://schemas.microsoft.com/office/drawing/2014/main" id="{8AB099F5-07DC-7443-82A7-FD4A2B250D26}"/>
              </a:ext>
            </a:extLst>
          </p:cNvPr>
          <p:cNvSpPr/>
          <p:nvPr/>
        </p:nvSpPr>
        <p:spPr>
          <a:xfrm>
            <a:off x="0" y="5695384"/>
            <a:ext cx="9144000" cy="803700"/>
          </a:xfrm>
          <a:prstGeom prst="roundRect">
            <a:avLst>
              <a:gd name="adj" fmla="val 20698"/>
            </a:avLst>
          </a:prstGeom>
          <a:solidFill>
            <a:srgbClr val="3F3F3F">
              <a:alpha val="8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We achieve about </a:t>
            </a:r>
            <a:r>
              <a:rPr lang="en-US" sz="3600" dirty="0">
                <a:solidFill>
                  <a:schemeClr val="accent3"/>
                </a:solidFill>
                <a:latin typeface="Calibri"/>
                <a:cs typeface="Calibri"/>
                <a:sym typeface="Calibri"/>
              </a:rPr>
              <a:t>~6 bits</a:t>
            </a:r>
            <a:r>
              <a:rPr lang="en-US" sz="3600" dirty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 at distance of </a:t>
            </a:r>
            <a:r>
              <a:rPr lang="en-US" sz="3600" dirty="0">
                <a:solidFill>
                  <a:schemeClr val="accent3"/>
                </a:solidFill>
                <a:latin typeface="Calibri"/>
                <a:cs typeface="Calibri"/>
                <a:sym typeface="Calibri"/>
              </a:rPr>
              <a:t>10 feet</a:t>
            </a:r>
            <a:endParaRPr sz="3600" dirty="0">
              <a:solidFill>
                <a:schemeClr val="accent3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55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9" grpId="0"/>
      <p:bldP spid="19" grpId="1"/>
      <p:bldP spid="24" grpId="0"/>
      <p:bldP spid="24" grpId="1"/>
      <p:bldP spid="27" grpId="0"/>
      <p:bldP spid="27" grpId="1"/>
      <p:bldP spid="30" grpId="0"/>
      <p:bldP spid="3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Evaluation: HD Video Quality (Mobility)</a:t>
            </a:r>
            <a:endParaRPr sz="4400" b="1" dirty="0"/>
          </a:p>
        </p:txBody>
      </p:sp>
      <p:sp>
        <p:nvSpPr>
          <p:cNvPr id="7" name="Shape 203">
            <a:extLst>
              <a:ext uri="{FF2B5EF4-FFF2-40B4-BE49-F238E27FC236}">
                <a16:creationId xmlns:a16="http://schemas.microsoft.com/office/drawing/2014/main" id="{F2DE132C-15AB-514D-A7F0-3A2E3EF2CE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6700" y="1299378"/>
            <a:ext cx="8670600" cy="2243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 Number of Bits (ENOB)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Ø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our prototype antenna on a participant head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Ø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asked participant to perform different poses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8D749D-794B-534F-B831-802E985F9B07}"/>
              </a:ext>
            </a:extLst>
          </p:cNvPr>
          <p:cNvGrpSpPr/>
          <p:nvPr/>
        </p:nvGrpSpPr>
        <p:grpSpPr>
          <a:xfrm>
            <a:off x="1081253" y="3293033"/>
            <a:ext cx="6538747" cy="3564967"/>
            <a:chOff x="1174955" y="2157193"/>
            <a:chExt cx="6538747" cy="4064001"/>
          </a:xfrm>
        </p:grpSpPr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6AF70F6D-8546-1D43-8EC9-B67E465F2FC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26460369"/>
                </p:ext>
              </p:extLst>
            </p:nvPr>
          </p:nvGraphicFramePr>
          <p:xfrm>
            <a:off x="1617702" y="2157194"/>
            <a:ext cx="6096000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22175B-E486-9A44-928E-9B0EABA5EEDF}"/>
                </a:ext>
              </a:extLst>
            </p:cNvPr>
            <p:cNvSpPr txBox="1"/>
            <p:nvPr/>
          </p:nvSpPr>
          <p:spPr>
            <a:xfrm rot="16200000">
              <a:off x="132570" y="3199578"/>
              <a:ext cx="263876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ENOB (bits)</a:t>
              </a:r>
            </a:p>
          </p:txBody>
        </p:sp>
      </p:grpSp>
      <p:sp>
        <p:nvSpPr>
          <p:cNvPr id="23" name="Shape 535">
            <a:extLst>
              <a:ext uri="{FF2B5EF4-FFF2-40B4-BE49-F238E27FC236}">
                <a16:creationId xmlns:a16="http://schemas.microsoft.com/office/drawing/2014/main" id="{D0CC37EF-0510-B743-BB5F-5B73E60947AE}"/>
              </a:ext>
            </a:extLst>
          </p:cNvPr>
          <p:cNvSpPr/>
          <p:nvPr/>
        </p:nvSpPr>
        <p:spPr>
          <a:xfrm>
            <a:off x="130576" y="5695384"/>
            <a:ext cx="8815500" cy="803700"/>
          </a:xfrm>
          <a:prstGeom prst="roundRect">
            <a:avLst>
              <a:gd name="adj" fmla="val 20698"/>
            </a:avLst>
          </a:prstGeom>
          <a:solidFill>
            <a:srgbClr val="3F3F3F">
              <a:alpha val="8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We achieve </a:t>
            </a:r>
            <a:r>
              <a:rPr lang="en-US" sz="3600" dirty="0">
                <a:solidFill>
                  <a:schemeClr val="accent3"/>
                </a:solidFill>
                <a:latin typeface="Calibri"/>
                <a:cs typeface="Calibri"/>
                <a:sym typeface="Calibri"/>
              </a:rPr>
              <a:t>ENOB</a:t>
            </a:r>
            <a:r>
              <a:rPr lang="en-US" sz="3600" dirty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 greater than </a:t>
            </a:r>
            <a:r>
              <a:rPr lang="en-US" sz="3600" dirty="0">
                <a:solidFill>
                  <a:schemeClr val="accent3"/>
                </a:solidFill>
                <a:latin typeface="Calibri"/>
                <a:cs typeface="Calibri"/>
                <a:sym typeface="Calibri"/>
              </a:rPr>
              <a:t>5</a:t>
            </a:r>
            <a:r>
              <a:rPr lang="en-US" sz="3600" dirty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 for all poses</a:t>
            </a:r>
            <a:endParaRPr sz="3600" dirty="0">
              <a:solidFill>
                <a:schemeClr val="accent3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24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4400" b="1" dirty="0"/>
          </a:p>
        </p:txBody>
      </p:sp>
      <p:sp>
        <p:nvSpPr>
          <p:cNvPr id="7" name="Shape 203">
            <a:extLst>
              <a:ext uri="{FF2B5EF4-FFF2-40B4-BE49-F238E27FC236}">
                <a16:creationId xmlns:a16="http://schemas.microsoft.com/office/drawing/2014/main" id="{F2DE132C-15AB-514D-A7F0-3A2E3EF2CE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6700" y="1299378"/>
            <a:ext cx="8670600" cy="360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evaluate three main aspects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of received videos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compression algorithm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consumption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A17497-0D09-7940-BEE5-203B62299184}"/>
              </a:ext>
            </a:extLst>
          </p:cNvPr>
          <p:cNvSpPr/>
          <p:nvPr/>
        </p:nvSpPr>
        <p:spPr>
          <a:xfrm>
            <a:off x="4013" y="3043900"/>
            <a:ext cx="9139988" cy="943105"/>
          </a:xfrm>
          <a:prstGeom prst="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09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4569ADB-6FA4-1740-BE7D-78DAA2412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77716" b="17088"/>
          <a:stretch/>
        </p:blipFill>
        <p:spPr>
          <a:xfrm>
            <a:off x="1863090" y="3147549"/>
            <a:ext cx="1120140" cy="3084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29B64B-5217-894B-BEF8-05A7636F3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600" t="-650"/>
          <a:stretch/>
        </p:blipFill>
        <p:spPr>
          <a:xfrm>
            <a:off x="6223532" y="3170409"/>
            <a:ext cx="1075690" cy="3743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3E1E04-4238-374C-860A-480EFBB1D6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65" t="-8423" r="39742" b="17087"/>
          <a:stretch/>
        </p:blipFill>
        <p:spPr>
          <a:xfrm>
            <a:off x="4081110" y="3136119"/>
            <a:ext cx="1040130" cy="3397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25BD03-0157-6948-A08D-F13D5B469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27" y="3104786"/>
            <a:ext cx="7523343" cy="27444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B553D42-1239-C648-939C-2F32768AD2F8}"/>
              </a:ext>
            </a:extLst>
          </p:cNvPr>
          <p:cNvSpPr/>
          <p:nvPr/>
        </p:nvSpPr>
        <p:spPr>
          <a:xfrm>
            <a:off x="1748790" y="3147549"/>
            <a:ext cx="1554480" cy="1844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BF059F-0614-5E45-B798-34334F0843E4}"/>
              </a:ext>
            </a:extLst>
          </p:cNvPr>
          <p:cNvSpPr/>
          <p:nvPr/>
        </p:nvSpPr>
        <p:spPr>
          <a:xfrm>
            <a:off x="3794758" y="3136119"/>
            <a:ext cx="1554480" cy="1999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39FF9B-BF0D-DF40-AFE9-A35FC922F0BE}"/>
              </a:ext>
            </a:extLst>
          </p:cNvPr>
          <p:cNvSpPr/>
          <p:nvPr/>
        </p:nvSpPr>
        <p:spPr>
          <a:xfrm>
            <a:off x="5793901" y="3070170"/>
            <a:ext cx="1959078" cy="1999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Evaluation: Inter-Frame Compression Algorithm</a:t>
            </a:r>
            <a:endParaRPr sz="3600" b="1" dirty="0"/>
          </a:p>
        </p:txBody>
      </p:sp>
      <p:sp>
        <p:nvSpPr>
          <p:cNvPr id="7" name="Shape 203">
            <a:extLst>
              <a:ext uri="{FF2B5EF4-FFF2-40B4-BE49-F238E27FC236}">
                <a16:creationId xmlns:a16="http://schemas.microsoft.com/office/drawing/2014/main" id="{F2DE132C-15AB-514D-A7F0-3A2E3EF2CE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6700" y="1299378"/>
            <a:ext cx="8670600" cy="152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record videos from a normal lab space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change super-pixel size to evaluate our algorithm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8E520B-DF49-1343-A504-6A352EBD8F66}"/>
              </a:ext>
            </a:extLst>
          </p:cNvPr>
          <p:cNvSpPr txBox="1"/>
          <p:nvPr/>
        </p:nvSpPr>
        <p:spPr>
          <a:xfrm rot="16200000">
            <a:off x="-400086" y="4200002"/>
            <a:ext cx="206494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PSNR (dB)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E455CF-AE80-2F48-95A3-A8B188BB3352}"/>
              </a:ext>
            </a:extLst>
          </p:cNvPr>
          <p:cNvSpPr txBox="1"/>
          <p:nvPr/>
        </p:nvSpPr>
        <p:spPr>
          <a:xfrm>
            <a:off x="2816026" y="5700627"/>
            <a:ext cx="344459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Compression Ratio</a:t>
            </a:r>
          </a:p>
        </p:txBody>
      </p:sp>
    </p:spTree>
    <p:extLst>
      <p:ext uri="{BB962C8B-B14F-4D97-AF65-F5344CB8AC3E}">
        <p14:creationId xmlns:p14="http://schemas.microsoft.com/office/powerpoint/2010/main" val="401251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1" grpId="1" animBg="1"/>
      <p:bldP spid="22" grpId="1" animBg="1"/>
      <p:bldP spid="7" grpId="0" uiExpand="1" build="p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4400" b="1" dirty="0"/>
          </a:p>
        </p:txBody>
      </p:sp>
      <p:sp>
        <p:nvSpPr>
          <p:cNvPr id="7" name="Shape 203">
            <a:extLst>
              <a:ext uri="{FF2B5EF4-FFF2-40B4-BE49-F238E27FC236}">
                <a16:creationId xmlns:a16="http://schemas.microsoft.com/office/drawing/2014/main" id="{F2DE132C-15AB-514D-A7F0-3A2E3EF2CE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6700" y="1299378"/>
            <a:ext cx="8670600" cy="360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evaluate three main aspects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of received videos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compression algorithm</a:t>
            </a:r>
          </a:p>
          <a:p>
            <a:pPr indent="-457200">
              <a:lnSpc>
                <a:spcPct val="20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consumption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A17497-0D09-7940-BEE5-203B62299184}"/>
              </a:ext>
            </a:extLst>
          </p:cNvPr>
          <p:cNvSpPr/>
          <p:nvPr/>
        </p:nvSpPr>
        <p:spPr>
          <a:xfrm>
            <a:off x="4013" y="3958306"/>
            <a:ext cx="9139988" cy="943105"/>
          </a:xfrm>
          <a:prstGeom prst="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8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sz="4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Evaluation: Power Consumption</a:t>
            </a:r>
            <a:endParaRPr sz="4600" b="1" dirty="0"/>
          </a:p>
        </p:txBody>
      </p:sp>
      <p:sp>
        <p:nvSpPr>
          <p:cNvPr id="7" name="Shape 203">
            <a:extLst>
              <a:ext uri="{FF2B5EF4-FFF2-40B4-BE49-F238E27FC236}">
                <a16:creationId xmlns:a16="http://schemas.microsoft.com/office/drawing/2014/main" id="{F2DE132C-15AB-514D-A7F0-3A2E3EF2CE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6700" y="1133237"/>
            <a:ext cx="8670600" cy="860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spec out an IC to emulate power consumption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Verilog camera interface, PWM converter, &amp; RF switches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TSMC 65nm LP Process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None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ts val="2900"/>
              <a:buFont typeface="Wingdings" pitchFamily="2" charset="2"/>
              <a:buChar char="v"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229DA13-3F85-D844-900E-4E0EDE776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630000"/>
              </p:ext>
            </p:extLst>
          </p:nvPr>
        </p:nvGraphicFramePr>
        <p:xfrm>
          <a:off x="695102" y="3286927"/>
          <a:ext cx="7753796" cy="3091303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395551">
                  <a:extLst>
                    <a:ext uri="{9D8B030D-6E8A-4147-A177-3AD203B41FA5}">
                      <a16:colId xmlns:a16="http://schemas.microsoft.com/office/drawing/2014/main" val="1474065496"/>
                    </a:ext>
                  </a:extLst>
                </a:gridCol>
                <a:gridCol w="1820394">
                  <a:extLst>
                    <a:ext uri="{9D8B030D-6E8A-4147-A177-3AD203B41FA5}">
                      <a16:colId xmlns:a16="http://schemas.microsoft.com/office/drawing/2014/main" val="3578769061"/>
                    </a:ext>
                  </a:extLst>
                </a:gridCol>
                <a:gridCol w="1777429">
                  <a:extLst>
                    <a:ext uri="{9D8B030D-6E8A-4147-A177-3AD203B41FA5}">
                      <a16:colId xmlns:a16="http://schemas.microsoft.com/office/drawing/2014/main" val="147304695"/>
                    </a:ext>
                  </a:extLst>
                </a:gridCol>
                <a:gridCol w="1760422">
                  <a:extLst>
                    <a:ext uri="{9D8B030D-6E8A-4147-A177-3AD203B41FA5}">
                      <a16:colId xmlns:a16="http://schemas.microsoft.com/office/drawing/2014/main" val="2759434507"/>
                    </a:ext>
                  </a:extLst>
                </a:gridCol>
              </a:tblGrid>
              <a:tr h="5380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dirty="0">
                          <a:solidFill>
                            <a:schemeClr val="accent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Frame Rate</a:t>
                      </a:r>
                    </a:p>
                  </a:txBody>
                  <a:tcPr marL="116307" marR="116307" marT="58154" marB="58154" anchor="ctr"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dirty="0">
                          <a:solidFill>
                            <a:schemeClr val="accent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116307" marR="116307" marT="58154" marB="58154" anchor="ctr"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dirty="0">
                          <a:solidFill>
                            <a:schemeClr val="accent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116307" marR="116307" marT="58154" marB="58154" anchor="ctr"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dirty="0">
                          <a:solidFill>
                            <a:schemeClr val="accent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fps</a:t>
                      </a:r>
                    </a:p>
                  </a:txBody>
                  <a:tcPr marL="116307" marR="116307" marT="58154" marB="58154" anchor="ctr">
                    <a:solidFill>
                      <a:srgbClr val="3F3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931664"/>
                  </a:ext>
                </a:extLst>
              </a:tr>
              <a:tr h="503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Quality</a:t>
                      </a:r>
                      <a:endParaRPr lang="en-US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307" marR="116307" marT="58154" marB="5815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(𝜇W)</a:t>
                      </a:r>
                      <a:endParaRPr lang="en-US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307" marR="116307" marT="58154" marB="5815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(𝜇W)</a:t>
                      </a:r>
                      <a:endParaRPr lang="en-US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307" marR="116307" marT="58154" marB="5815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(𝜇W)</a:t>
                      </a:r>
                    </a:p>
                  </a:txBody>
                  <a:tcPr marL="116307" marR="116307" marT="58154" marB="58154" anchor="ctr"/>
                </a:tc>
                <a:extLst>
                  <a:ext uri="{0D108BD9-81ED-4DB2-BD59-A6C34878D82A}">
                    <a16:rowId xmlns:a16="http://schemas.microsoft.com/office/drawing/2014/main" val="4274257707"/>
                  </a:ext>
                </a:extLst>
              </a:tr>
              <a:tr h="503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1080p (1920×1080)</a:t>
                      </a:r>
                    </a:p>
                  </a:txBody>
                  <a:tcPr marL="116307" marR="116307" marT="58154" marB="5815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 806.50</a:t>
                      </a:r>
                    </a:p>
                  </a:txBody>
                  <a:tcPr marL="116307" marR="116307" marT="58154" marB="5815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 560.63</a:t>
                      </a:r>
                    </a:p>
                  </a:txBody>
                  <a:tcPr marL="116307" marR="116307" marT="58154" marB="5815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 167.77</a:t>
                      </a:r>
                    </a:p>
                  </a:txBody>
                  <a:tcPr marL="116307" marR="116307" marT="58154" marB="58154" anchor="ctr"/>
                </a:tc>
                <a:extLst>
                  <a:ext uri="{0D108BD9-81ED-4DB2-BD59-A6C34878D82A}">
                    <a16:rowId xmlns:a16="http://schemas.microsoft.com/office/drawing/2014/main" val="87167022"/>
                  </a:ext>
                </a:extLst>
              </a:tr>
              <a:tr h="5035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720p (1280×720)</a:t>
                      </a:r>
                    </a:p>
                  </a:txBody>
                  <a:tcPr marL="116307" marR="116307" marT="58154" marB="5815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 320.94</a:t>
                      </a:r>
                    </a:p>
                  </a:txBody>
                  <a:tcPr marL="116307" marR="116307" marT="58154" marB="5815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 252.10</a:t>
                      </a:r>
                    </a:p>
                  </a:txBody>
                  <a:tcPr marL="116307" marR="116307" marT="58154" marB="5815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 78.31</a:t>
                      </a:r>
                    </a:p>
                  </a:txBody>
                  <a:tcPr marL="116307" marR="116307" marT="58154" marB="58154" anchor="ctr"/>
                </a:tc>
                <a:extLst>
                  <a:ext uri="{0D108BD9-81ED-4DB2-BD59-A6C34878D82A}">
                    <a16:rowId xmlns:a16="http://schemas.microsoft.com/office/drawing/2014/main" val="3485220982"/>
                  </a:ext>
                </a:extLst>
              </a:tr>
              <a:tr h="5035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480p (640×480)</a:t>
                      </a:r>
                    </a:p>
                  </a:txBody>
                  <a:tcPr marL="116307" marR="116307" marT="58154" marB="5815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 126.88</a:t>
                      </a:r>
                    </a:p>
                  </a:txBody>
                  <a:tcPr marL="116307" marR="116307" marT="58154" marB="5815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 106.78</a:t>
                      </a:r>
                    </a:p>
                  </a:txBody>
                  <a:tcPr marL="116307" marR="116307" marT="58154" marB="5815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 36.71</a:t>
                      </a:r>
                    </a:p>
                  </a:txBody>
                  <a:tcPr marL="116307" marR="116307" marT="58154" marB="58154" anchor="ctr"/>
                </a:tc>
                <a:extLst>
                  <a:ext uri="{0D108BD9-81ED-4DB2-BD59-A6C34878D82A}">
                    <a16:rowId xmlns:a16="http://schemas.microsoft.com/office/drawing/2014/main" val="934482683"/>
                  </a:ext>
                </a:extLst>
              </a:tr>
              <a:tr h="5035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360p (480×360)</a:t>
                      </a:r>
                    </a:p>
                  </a:txBody>
                  <a:tcPr marL="116307" marR="116307" marT="58154" marB="5815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 75.63</a:t>
                      </a:r>
                    </a:p>
                  </a:txBody>
                  <a:tcPr marL="116307" marR="116307" marT="58154" marB="5815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 65.68</a:t>
                      </a:r>
                    </a:p>
                  </a:txBody>
                  <a:tcPr marL="116307" marR="116307" marT="58154" marB="5815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 25.11</a:t>
                      </a:r>
                    </a:p>
                  </a:txBody>
                  <a:tcPr marL="116307" marR="116307" marT="58154" marB="58154" anchor="ctr"/>
                </a:tc>
                <a:extLst>
                  <a:ext uri="{0D108BD9-81ED-4DB2-BD59-A6C34878D82A}">
                    <a16:rowId xmlns:a16="http://schemas.microsoft.com/office/drawing/2014/main" val="2964441856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EB2E5DB7-3163-F64E-AB4A-A3C2D72AD9D8}"/>
              </a:ext>
            </a:extLst>
          </p:cNvPr>
          <p:cNvSpPr/>
          <p:nvPr/>
        </p:nvSpPr>
        <p:spPr>
          <a:xfrm>
            <a:off x="395417" y="4801268"/>
            <a:ext cx="4485502" cy="691978"/>
          </a:xfrm>
          <a:prstGeom prst="ellipse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9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sz="46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Evaluation: Power Consumption</a:t>
            </a:r>
            <a:endParaRPr sz="4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CE908-D64B-F949-88E8-73F44BDE031F}"/>
              </a:ext>
            </a:extLst>
          </p:cNvPr>
          <p:cNvSpPr txBox="1"/>
          <p:nvPr/>
        </p:nvSpPr>
        <p:spPr>
          <a:xfrm rot="16200000">
            <a:off x="-823541" y="3033074"/>
            <a:ext cx="3118063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Harvested Power</a:t>
            </a:r>
          </a:p>
          <a:p>
            <a:pPr algn="ctr"/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mW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179DDB-23BB-6641-9DE6-205610D57DBE}"/>
              </a:ext>
            </a:extLst>
          </p:cNvPr>
          <p:cNvSpPr txBox="1"/>
          <p:nvPr/>
        </p:nvSpPr>
        <p:spPr>
          <a:xfrm>
            <a:off x="3528404" y="5111313"/>
            <a:ext cx="31180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(in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551D52D-D65F-AD45-832C-797BEA7FC5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2223677"/>
              </p:ext>
            </p:extLst>
          </p:nvPr>
        </p:nvGraphicFramePr>
        <p:xfrm>
          <a:off x="1037282" y="1966167"/>
          <a:ext cx="7606520" cy="3180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BA267E9-259D-5947-A5E8-D61FCF3959AA}"/>
              </a:ext>
            </a:extLst>
          </p:cNvPr>
          <p:cNvSpPr txBox="1"/>
          <p:nvPr/>
        </p:nvSpPr>
        <p:spPr>
          <a:xfrm>
            <a:off x="1890742" y="1833678"/>
            <a:ext cx="112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1080p @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60fps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4FBDA-E0B2-B649-B174-29C87A28877E}"/>
              </a:ext>
            </a:extLst>
          </p:cNvPr>
          <p:cNvSpPr txBox="1"/>
          <p:nvPr/>
        </p:nvSpPr>
        <p:spPr>
          <a:xfrm>
            <a:off x="2835895" y="3060919"/>
            <a:ext cx="112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1080p @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60fps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DEDF9-7A0C-C446-8723-8B3CA5428F4B}"/>
              </a:ext>
            </a:extLst>
          </p:cNvPr>
          <p:cNvSpPr txBox="1"/>
          <p:nvPr/>
        </p:nvSpPr>
        <p:spPr>
          <a:xfrm>
            <a:off x="3857873" y="3294374"/>
            <a:ext cx="112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1080p @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30fps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CE4F27-4B03-E642-AEAE-EAF2E13EB067}"/>
              </a:ext>
            </a:extLst>
          </p:cNvPr>
          <p:cNvSpPr txBox="1"/>
          <p:nvPr/>
        </p:nvSpPr>
        <p:spPr>
          <a:xfrm>
            <a:off x="4750596" y="3639512"/>
            <a:ext cx="112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720p @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60fps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8B88DF-D639-B04A-B635-8CA273464462}"/>
              </a:ext>
            </a:extLst>
          </p:cNvPr>
          <p:cNvSpPr txBox="1"/>
          <p:nvPr/>
        </p:nvSpPr>
        <p:spPr>
          <a:xfrm>
            <a:off x="5701622" y="3726601"/>
            <a:ext cx="112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720p @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30fps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786767-D372-C84D-B557-4E2DC98960DE}"/>
              </a:ext>
            </a:extLst>
          </p:cNvPr>
          <p:cNvSpPr txBox="1"/>
          <p:nvPr/>
        </p:nvSpPr>
        <p:spPr>
          <a:xfrm>
            <a:off x="6615140" y="3969622"/>
            <a:ext cx="112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360p @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30fps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4D104C-6E96-CA4D-A091-453F5F0636DB}"/>
              </a:ext>
            </a:extLst>
          </p:cNvPr>
          <p:cNvSpPr txBox="1"/>
          <p:nvPr/>
        </p:nvSpPr>
        <p:spPr>
          <a:xfrm>
            <a:off x="7621845" y="3993455"/>
            <a:ext cx="112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480p @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10fps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CAD3850-98BE-7946-957E-93C05E1C4ACF}"/>
              </a:ext>
            </a:extLst>
          </p:cNvPr>
          <p:cNvSpPr/>
          <p:nvPr/>
        </p:nvSpPr>
        <p:spPr>
          <a:xfrm>
            <a:off x="5746515" y="3524023"/>
            <a:ext cx="1006274" cy="987533"/>
          </a:xfrm>
          <a:prstGeom prst="ellipse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D24CFA6-EB58-F743-8431-386C69E07281}"/>
              </a:ext>
            </a:extLst>
          </p:cNvPr>
          <p:cNvSpPr/>
          <p:nvPr/>
        </p:nvSpPr>
        <p:spPr>
          <a:xfrm>
            <a:off x="2786572" y="2924441"/>
            <a:ext cx="1161692" cy="987533"/>
          </a:xfrm>
          <a:prstGeom prst="ellipse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535">
            <a:extLst>
              <a:ext uri="{FF2B5EF4-FFF2-40B4-BE49-F238E27FC236}">
                <a16:creationId xmlns:a16="http://schemas.microsoft.com/office/drawing/2014/main" id="{537259B8-E434-9449-9869-F383D6ACFDC3}"/>
              </a:ext>
            </a:extLst>
          </p:cNvPr>
          <p:cNvSpPr/>
          <p:nvPr/>
        </p:nvSpPr>
        <p:spPr>
          <a:xfrm>
            <a:off x="130576" y="5744620"/>
            <a:ext cx="8815500" cy="803700"/>
          </a:xfrm>
          <a:prstGeom prst="roundRect">
            <a:avLst>
              <a:gd name="adj" fmla="val 20698"/>
            </a:avLst>
          </a:prstGeom>
          <a:solidFill>
            <a:srgbClr val="3F3F3F">
              <a:alpha val="8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Potential for </a:t>
            </a:r>
            <a:r>
              <a:rPr lang="en-US" sz="38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battery-free</a:t>
            </a:r>
            <a:r>
              <a:rPr lang="en-US" sz="3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video streaming</a:t>
            </a:r>
            <a:endParaRPr sz="3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04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Graphic spid="12" grpId="0">
        <p:bldAsOne/>
      </p:bldGraphic>
      <p:bldP spid="4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Grand Challenge</a:t>
            </a:r>
            <a:endParaRPr dirty="0"/>
          </a:p>
        </p:txBody>
      </p:sp>
      <p:sp>
        <p:nvSpPr>
          <p:cNvPr id="9" name="Shape 186">
            <a:extLst>
              <a:ext uri="{FF2B5EF4-FFF2-40B4-BE49-F238E27FC236}">
                <a16:creationId xmlns:a16="http://schemas.microsoft.com/office/drawing/2014/main" id="{B578D172-EC55-4D1D-98FA-AC82C6440BBE}"/>
              </a:ext>
            </a:extLst>
          </p:cNvPr>
          <p:cNvSpPr/>
          <p:nvPr/>
        </p:nvSpPr>
        <p:spPr>
          <a:xfrm>
            <a:off x="164307" y="3231715"/>
            <a:ext cx="8815386" cy="987818"/>
          </a:xfrm>
          <a:prstGeom prst="roundRect">
            <a:avLst>
              <a:gd name="adj" fmla="val 20698"/>
            </a:avLst>
          </a:prstGeom>
          <a:solidFill>
            <a:srgbClr val="3F3F3F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</a:rPr>
              <a:t>Design sticker form-factor battery-free camera tags</a:t>
            </a:r>
            <a:endParaRPr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3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Shape 9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880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dirty="0"/>
              <a:t>Trade-off and Road Ahead</a:t>
            </a:r>
            <a:endParaRPr dirty="0"/>
          </a:p>
        </p:txBody>
      </p:sp>
      <p:sp>
        <p:nvSpPr>
          <p:cNvPr id="944" name="Shape 944"/>
          <p:cNvSpPr txBox="1">
            <a:spLocks noGrp="1"/>
          </p:cNvSpPr>
          <p:nvPr>
            <p:ph type="body" idx="1"/>
          </p:nvPr>
        </p:nvSpPr>
        <p:spPr>
          <a:xfrm>
            <a:off x="210819" y="1437805"/>
            <a:ext cx="8722360" cy="312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lnSpc>
                <a:spcPct val="150000"/>
              </a:lnSpc>
              <a:spcBef>
                <a:spcPts val="0"/>
              </a:spcBef>
              <a:buSzPts val="3000"/>
              <a:buFont typeface="Wingdings" pitchFamily="2" charset="2"/>
              <a:buChar char="Ø"/>
            </a:pPr>
            <a:r>
              <a:rPr lang="en-US" sz="3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Tradeoff between video quality and range</a:t>
            </a:r>
            <a:endParaRPr lang="en-US" sz="3000" b="0" i="0" u="none" strike="noStrike" cap="none" dirty="0">
              <a:solidFill>
                <a:schemeClr val="accent3"/>
              </a:solidFill>
              <a:sym typeface="Calibri"/>
            </a:endParaRPr>
          </a:p>
          <a:p>
            <a:pPr indent="-457200">
              <a:lnSpc>
                <a:spcPct val="150000"/>
              </a:lnSpc>
              <a:spcBef>
                <a:spcPts val="0"/>
              </a:spcBef>
              <a:buSzPts val="3000"/>
              <a:buFont typeface="Wingdings" pitchFamily="2" charset="2"/>
              <a:buChar char="Ø"/>
            </a:pPr>
            <a:endParaRPr lang="en-US" sz="3000" b="0" i="0" u="none" strike="noStrike" cap="none" dirty="0">
              <a:solidFill>
                <a:schemeClr val="accent3"/>
              </a:solidFill>
              <a:sym typeface="Calibri"/>
            </a:endParaRPr>
          </a:p>
          <a:p>
            <a:pPr indent="-457200">
              <a:lnSpc>
                <a:spcPct val="150000"/>
              </a:lnSpc>
              <a:spcBef>
                <a:spcPts val="0"/>
              </a:spcBef>
              <a:buSzPts val="3000"/>
              <a:buFont typeface="Wingdings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</a:rPr>
              <a:t>Explore advanced inter-frame compression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SzPts val="3000"/>
              <a:buFont typeface="Wingdings" pitchFamily="2" charset="2"/>
              <a:buChar char="Ø"/>
            </a:pPr>
            <a:endParaRPr lang="en-US" sz="3000" dirty="0">
              <a:solidFill>
                <a:schemeClr val="bg1"/>
              </a:solidFill>
            </a:endParaRPr>
          </a:p>
          <a:p>
            <a:pPr indent="-457200">
              <a:lnSpc>
                <a:spcPct val="150000"/>
              </a:lnSpc>
              <a:spcBef>
                <a:spcPts val="0"/>
              </a:spcBef>
              <a:buSzPts val="3000"/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Build battery-free video streaming ASIC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8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9C3C-657C-4C28-985A-9AEE2BE4A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 Camera</a:t>
            </a:r>
          </a:p>
        </p:txBody>
      </p:sp>
      <p:pic>
        <p:nvPicPr>
          <p:cNvPr id="5" name="Picture 4" descr="A close up of a camera&#10;&#10;Description generated with very high confidence">
            <a:extLst>
              <a:ext uri="{FF2B5EF4-FFF2-40B4-BE49-F238E27FC236}">
                <a16:creationId xmlns:a16="http://schemas.microsoft.com/office/drawing/2014/main" id="{6F064504-43CC-421C-9432-FCEB4D9CC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71" y="2383426"/>
            <a:ext cx="2133600" cy="2133600"/>
          </a:xfrm>
          <a:prstGeom prst="rect">
            <a:avLst/>
          </a:prstGeom>
        </p:spPr>
      </p:pic>
      <p:pic>
        <p:nvPicPr>
          <p:cNvPr id="6" name="nest-video-trimmed">
            <a:hlinkClick r:id="" action="ppaction://media"/>
            <a:extLst>
              <a:ext uri="{FF2B5EF4-FFF2-40B4-BE49-F238E27FC236}">
                <a16:creationId xmlns:a16="http://schemas.microsoft.com/office/drawing/2014/main" id="{104A62FB-D63F-4F4A-8B38-34DC2BFF216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8.0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9020" y="1609780"/>
            <a:ext cx="6543809" cy="3680892"/>
          </a:xfrm>
          <a:prstGeom prst="rect">
            <a:avLst/>
          </a:prstGeom>
        </p:spPr>
      </p:pic>
      <p:sp>
        <p:nvSpPr>
          <p:cNvPr id="7" name="Shape 186">
            <a:extLst>
              <a:ext uri="{FF2B5EF4-FFF2-40B4-BE49-F238E27FC236}">
                <a16:creationId xmlns:a16="http://schemas.microsoft.com/office/drawing/2014/main" id="{20AAD2DE-3FC2-4139-B4CB-058A8E08C8E2}"/>
              </a:ext>
            </a:extLst>
          </p:cNvPr>
          <p:cNvSpPr/>
          <p:nvPr/>
        </p:nvSpPr>
        <p:spPr>
          <a:xfrm>
            <a:off x="164307" y="5637900"/>
            <a:ext cx="8815386" cy="803731"/>
          </a:xfrm>
          <a:prstGeom prst="roundRect">
            <a:avLst>
              <a:gd name="adj" fmla="val 20698"/>
            </a:avLst>
          </a:prstGeom>
          <a:solidFill>
            <a:srgbClr val="3F3F3F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6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Needs to be plugged into power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2503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880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Contributions</a:t>
            </a:r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261256" y="1208011"/>
            <a:ext cx="8716489" cy="5469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Char char="•"/>
            </a:pPr>
            <a:r>
              <a:rPr lang="en-US" sz="2800" dirty="0"/>
              <a:t>First demonstration of “analog” video backscatter that sends pixels directly to the antenna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Char char="•"/>
            </a:pPr>
            <a:endParaRPr lang="en-US"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</a:pPr>
            <a:endParaRPr lang="en-US" sz="28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Char char="•"/>
            </a:pPr>
            <a:r>
              <a:rPr lang="en-US" sz="2800" dirty="0"/>
              <a:t>Evaluated with multiple prototypes &amp; simulations</a:t>
            </a:r>
            <a:endParaRPr sz="2800" dirty="0"/>
          </a:p>
          <a:p>
            <a:pPr marL="800100" lvl="1" indent="-342900">
              <a:spcBef>
                <a:spcPts val="580"/>
              </a:spcBef>
              <a:buSzPts val="2900"/>
              <a:buFont typeface="Arial"/>
              <a:buChar char="•"/>
            </a:pPr>
            <a:r>
              <a:rPr lang="en-US" sz="2400" dirty="0"/>
              <a:t>HD prototype with </a:t>
            </a:r>
            <a:r>
              <a:rPr lang="en-US" sz="2400" dirty="0">
                <a:solidFill>
                  <a:srgbClr val="FFFF00"/>
                </a:solidFill>
              </a:rPr>
              <a:t>offline</a:t>
            </a:r>
            <a:r>
              <a:rPr lang="en-US" sz="2400" dirty="0"/>
              <a:t> processing of </a:t>
            </a:r>
            <a:r>
              <a:rPr lang="en-US" sz="2400" dirty="0">
                <a:solidFill>
                  <a:srgbClr val="FFFF00"/>
                </a:solidFill>
              </a:rPr>
              <a:t>10fps grayscale 720p</a:t>
            </a:r>
            <a:r>
              <a:rPr lang="en-US" sz="2400" dirty="0"/>
              <a:t> analog video backscatter at up to </a:t>
            </a:r>
            <a:r>
              <a:rPr lang="en-US" sz="2400" dirty="0">
                <a:solidFill>
                  <a:srgbClr val="FFFF00"/>
                </a:solidFill>
              </a:rPr>
              <a:t>14ft</a:t>
            </a:r>
          </a:p>
          <a:p>
            <a:pPr marL="800100" lvl="1" indent="-342900">
              <a:spcBef>
                <a:spcPts val="580"/>
              </a:spcBef>
              <a:buSzPts val="2900"/>
              <a:buFont typeface="Arial"/>
              <a:buChar char="•"/>
            </a:pPr>
            <a:r>
              <a:rPr lang="en-US" sz="2400" dirty="0"/>
              <a:t>Spec out an IC that shows </a:t>
            </a:r>
            <a:r>
              <a:rPr lang="en-US" sz="2400" dirty="0">
                <a:solidFill>
                  <a:srgbClr val="FFFF00"/>
                </a:solidFill>
              </a:rPr>
              <a:t>30fps 720p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FF00"/>
                </a:solidFill>
              </a:rPr>
              <a:t>1080p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video at </a:t>
            </a:r>
            <a:r>
              <a:rPr lang="en-US" sz="2400" dirty="0">
                <a:solidFill>
                  <a:srgbClr val="FFFF00"/>
                </a:solidFill>
              </a:rPr>
              <a:t>252uW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FF00"/>
                </a:solidFill>
              </a:rPr>
              <a:t>560uW</a:t>
            </a:r>
            <a:r>
              <a:rPr lang="en-US" sz="2400" dirty="0"/>
              <a:t> respectively </a:t>
            </a:r>
          </a:p>
          <a:p>
            <a:pPr marL="800100" lvl="1" indent="-342900">
              <a:spcBef>
                <a:spcPts val="580"/>
              </a:spcBef>
              <a:buSzPts val="2900"/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Live</a:t>
            </a:r>
            <a:r>
              <a:rPr lang="en-US" sz="2400" dirty="0"/>
              <a:t> prototype of a </a:t>
            </a:r>
            <a:r>
              <a:rPr lang="en-US" sz="2400" dirty="0">
                <a:solidFill>
                  <a:srgbClr val="FFFF00"/>
                </a:solidFill>
              </a:rPr>
              <a:t>112x112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FF00"/>
                </a:solidFill>
              </a:rPr>
              <a:t>13fps</a:t>
            </a:r>
            <a:r>
              <a:rPr lang="en-US" sz="2400" dirty="0"/>
              <a:t> video stream at </a:t>
            </a:r>
            <a:r>
              <a:rPr lang="en-US" sz="2400" dirty="0">
                <a:solidFill>
                  <a:srgbClr val="FFFF00"/>
                </a:solidFill>
              </a:rPr>
              <a:t>27ft</a:t>
            </a:r>
            <a:r>
              <a:rPr lang="en-US" sz="2400" dirty="0"/>
              <a:t>  </a:t>
            </a:r>
            <a:endParaRPr sz="2000" dirty="0"/>
          </a:p>
          <a:p>
            <a:pPr marL="342900" marR="0" lvl="0" indent="-1397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2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39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Grand Challenge</a:t>
            </a:r>
            <a:endParaRPr dirty="0"/>
          </a:p>
        </p:txBody>
      </p:sp>
      <p:sp>
        <p:nvSpPr>
          <p:cNvPr id="9" name="Shape 186">
            <a:extLst>
              <a:ext uri="{FF2B5EF4-FFF2-40B4-BE49-F238E27FC236}">
                <a16:creationId xmlns:a16="http://schemas.microsoft.com/office/drawing/2014/main" id="{B578D172-EC55-4D1D-98FA-AC82C6440BBE}"/>
              </a:ext>
            </a:extLst>
          </p:cNvPr>
          <p:cNvSpPr/>
          <p:nvPr/>
        </p:nvSpPr>
        <p:spPr>
          <a:xfrm>
            <a:off x="164307" y="3231715"/>
            <a:ext cx="8815386" cy="987818"/>
          </a:xfrm>
          <a:prstGeom prst="roundRect">
            <a:avLst>
              <a:gd name="adj" fmla="val 20698"/>
            </a:avLst>
          </a:prstGeom>
          <a:solidFill>
            <a:srgbClr val="3F3F3F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</a:rPr>
              <a:t>Design sticker form-factor battery-free camera tags</a:t>
            </a:r>
            <a:endParaRPr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3F582-7BA8-4AA4-87D0-8561C2A9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Vision of Battery-free Cameras</a:t>
            </a:r>
          </a:p>
        </p:txBody>
      </p:sp>
      <p:pic>
        <p:nvPicPr>
          <p:cNvPr id="17" name="Picture 16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E86D8565-7FCC-49D1-85B1-E13A79625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57" b="94708" l="7986" r="90972">
                        <a14:foregroundMark x1="59375" y1="4457" x2="59375" y2="4457"/>
                        <a14:foregroundMark x1="75694" y1="9053" x2="75694" y2="9053"/>
                        <a14:foregroundMark x1="77431" y1="91922" x2="77431" y2="91922"/>
                        <a14:foregroundMark x1="17014" y1="92340" x2="17014" y2="92340"/>
                        <a14:foregroundMark x1="43056" y1="94708" x2="43056" y2="94708"/>
                        <a14:foregroundMark x1="68403" y1="12535" x2="68403" y2="12535"/>
                        <a14:foregroundMark x1="63542" y1="13231" x2="63542" y2="13231"/>
                        <a14:foregroundMark x1="66319" y1="10724" x2="66319" y2="10724"/>
                        <a14:foregroundMark x1="61806" y1="11142" x2="61806" y2="11142"/>
                        <a14:foregroundMark x1="57292" y1="11421" x2="57292" y2="11421"/>
                        <a14:foregroundMark x1="53472" y1="12117" x2="53472" y2="12117"/>
                        <a14:foregroundMark x1="81944" y1="13370" x2="81944" y2="13370"/>
                        <a14:foregroundMark x1="77083" y1="12674" x2="77083" y2="12674"/>
                        <a14:foregroundMark x1="78819" y1="14206" x2="78819" y2="14206"/>
                        <a14:foregroundMark x1="74306" y1="17827" x2="74306" y2="17827"/>
                        <a14:foregroundMark x1="91319" y1="79248" x2="91319" y2="79248"/>
                        <a14:foregroundMark x1="89236" y1="81894" x2="89236" y2="81894"/>
                        <a14:foregroundMark x1="88889" y1="83008" x2="88889" y2="83008"/>
                        <a14:foregroundMark x1="7986" y1="64624" x2="7986" y2="64624"/>
                        <a14:foregroundMark x1="78472" y1="13510" x2="78472" y2="13510"/>
                        <a14:backgroundMark x1="17014" y1="8914" x2="17014" y2="8914"/>
                        <a14:backgroundMark x1="22569" y1="18663" x2="22569" y2="18663"/>
                        <a14:backgroundMark x1="29514" y1="22423" x2="29514" y2="22423"/>
                        <a14:backgroundMark x1="91319" y1="29109" x2="91319" y2="29109"/>
                        <a14:backgroundMark x1="92361" y1="38022" x2="92361" y2="38022"/>
                        <a14:backgroundMark x1="96528" y1="19638" x2="96528" y2="196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713" y="1289600"/>
            <a:ext cx="2143232" cy="534319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1103C3B-172B-4802-B876-5AB7C500B7B3}"/>
              </a:ext>
            </a:extLst>
          </p:cNvPr>
          <p:cNvGrpSpPr/>
          <p:nvPr/>
        </p:nvGrpSpPr>
        <p:grpSpPr>
          <a:xfrm>
            <a:off x="2896819" y="1261839"/>
            <a:ext cx="5735117" cy="5440206"/>
            <a:chOff x="2896819" y="1261839"/>
            <a:chExt cx="5735117" cy="54402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BE51D5-C40D-494F-A5F3-52AC4B550240}"/>
                </a:ext>
              </a:extLst>
            </p:cNvPr>
            <p:cNvGrpSpPr/>
            <p:nvPr/>
          </p:nvGrpSpPr>
          <p:grpSpPr>
            <a:xfrm>
              <a:off x="2896819" y="1261839"/>
              <a:ext cx="5735117" cy="5440206"/>
              <a:chOff x="2896819" y="1261839"/>
              <a:chExt cx="5735117" cy="5440206"/>
            </a:xfrm>
          </p:grpSpPr>
          <p:pic>
            <p:nvPicPr>
              <p:cNvPr id="21" name="Picture 20" descr="A living room filled with furniture and a flat screen tv&#10;&#10;Description generated with very high confidence">
                <a:extLst>
                  <a:ext uri="{FF2B5EF4-FFF2-40B4-BE49-F238E27FC236}">
                    <a16:creationId xmlns:a16="http://schemas.microsoft.com/office/drawing/2014/main" id="{0B90751E-E6E3-4A18-BEBE-7F577E341B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96819" y="1289600"/>
                <a:ext cx="5735117" cy="5412445"/>
              </a:xfrm>
              <a:prstGeom prst="rect">
                <a:avLst/>
              </a:prstGeom>
            </p:spPr>
          </p:pic>
          <p:pic>
            <p:nvPicPr>
              <p:cNvPr id="34" name="Picture 33" descr="A close up of a device&#10;&#10;Description generated with high confidence">
                <a:extLst>
                  <a:ext uri="{FF2B5EF4-FFF2-40B4-BE49-F238E27FC236}">
                    <a16:creationId xmlns:a16="http://schemas.microsoft.com/office/drawing/2014/main" id="{82A8E3B9-8E7A-4149-80BC-419EAB9BA4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222" b="92889" l="9778" r="89778">
                            <a14:foregroundMark x1="67111" y1="10222" x2="68889" y2="4889"/>
                            <a14:foregroundMark x1="40444" y1="92889" x2="33333" y2="89778"/>
                            <a14:foregroundMark x1="70667" y1="2222" x2="70667" y2="222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4080626">
                <a:off x="7788680" y="1315941"/>
                <a:ext cx="532981" cy="424777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3E934379-C725-4EC1-A655-F73A73B4AABA}"/>
                  </a:ext>
                </a:extLst>
              </p:cNvPr>
              <p:cNvGrpSpPr/>
              <p:nvPr/>
            </p:nvGrpSpPr>
            <p:grpSpPr>
              <a:xfrm rot="8041944">
                <a:off x="7558681" y="1221496"/>
                <a:ext cx="519728" cy="623374"/>
                <a:chOff x="1673002" y="2436184"/>
                <a:chExt cx="623275" cy="681812"/>
              </a:xfrm>
            </p:grpSpPr>
            <p:sp>
              <p:nvSpPr>
                <p:cNvPr id="44" name="Shape 1126">
                  <a:extLst>
                    <a:ext uri="{FF2B5EF4-FFF2-40B4-BE49-F238E27FC236}">
                      <a16:creationId xmlns:a16="http://schemas.microsoft.com/office/drawing/2014/main" id="{F80138AC-5802-4D18-AFA0-D61B634CE74B}"/>
                    </a:ext>
                  </a:extLst>
                </p:cNvPr>
                <p:cNvSpPr/>
                <p:nvPr/>
              </p:nvSpPr>
              <p:spPr>
                <a:xfrm rot="2167483">
                  <a:off x="1793018" y="2535043"/>
                  <a:ext cx="414670" cy="454541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Shape 1127">
                  <a:extLst>
                    <a:ext uri="{FF2B5EF4-FFF2-40B4-BE49-F238E27FC236}">
                      <a16:creationId xmlns:a16="http://schemas.microsoft.com/office/drawing/2014/main" id="{FD59E12A-A1A9-4F82-AC68-6C6996F5D208}"/>
                    </a:ext>
                  </a:extLst>
                </p:cNvPr>
                <p:cNvSpPr/>
                <p:nvPr/>
              </p:nvSpPr>
              <p:spPr>
                <a:xfrm rot="2167483">
                  <a:off x="1673002" y="2436184"/>
                  <a:ext cx="623275" cy="681812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Shape 1128">
                  <a:extLst>
                    <a:ext uri="{FF2B5EF4-FFF2-40B4-BE49-F238E27FC236}">
                      <a16:creationId xmlns:a16="http://schemas.microsoft.com/office/drawing/2014/main" id="{049282EF-888A-4C4A-89CA-D6ED1FB57448}"/>
                    </a:ext>
                  </a:extLst>
                </p:cNvPr>
                <p:cNvSpPr/>
                <p:nvPr/>
              </p:nvSpPr>
              <p:spPr>
                <a:xfrm rot="2167483">
                  <a:off x="1933152" y="2643697"/>
                  <a:ext cx="196677" cy="223436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36" name="Picture 35" descr="A close up of a device&#10;&#10;Description generated with high confidence">
                <a:extLst>
                  <a:ext uri="{FF2B5EF4-FFF2-40B4-BE49-F238E27FC236}">
                    <a16:creationId xmlns:a16="http://schemas.microsoft.com/office/drawing/2014/main" id="{0D31B1A8-4D73-4146-ABDA-A8F5777B1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222" b="92000" l="9778" r="89778">
                            <a14:foregroundMark x1="66222" y1="10222" x2="68889" y2="7111"/>
                            <a14:foregroundMark x1="41333" y1="92000" x2="41333" y2="92000"/>
                            <a14:foregroundMark x1="70667" y1="2222" x2="70667" y2="222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245064">
                <a:off x="6062379" y="3516637"/>
                <a:ext cx="643828" cy="807832"/>
              </a:xfrm>
              <a:prstGeom prst="rect">
                <a:avLst/>
              </a:prstGeom>
            </p:spPr>
          </p:pic>
          <p:sp>
            <p:nvSpPr>
              <p:cNvPr id="37" name="Trapezoid 36">
                <a:extLst>
                  <a:ext uri="{FF2B5EF4-FFF2-40B4-BE49-F238E27FC236}">
                    <a16:creationId xmlns:a16="http://schemas.microsoft.com/office/drawing/2014/main" id="{46B47F3E-FE11-4754-8B4B-480380850308}"/>
                  </a:ext>
                </a:extLst>
              </p:cNvPr>
              <p:cNvSpPr/>
              <p:nvPr/>
            </p:nvSpPr>
            <p:spPr>
              <a:xfrm>
                <a:off x="6017391" y="4101609"/>
                <a:ext cx="709379" cy="321906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Hub</a:t>
                </a: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B407CEF-65CC-4F87-A4B8-832F13ED5C0F}"/>
                  </a:ext>
                </a:extLst>
              </p:cNvPr>
              <p:cNvGrpSpPr/>
              <p:nvPr/>
            </p:nvGrpSpPr>
            <p:grpSpPr>
              <a:xfrm rot="5228265">
                <a:off x="6000145" y="3212094"/>
                <a:ext cx="744981" cy="710716"/>
                <a:chOff x="4877241" y="1215862"/>
                <a:chExt cx="681812" cy="623275"/>
              </a:xfrm>
            </p:grpSpPr>
            <p:sp>
              <p:nvSpPr>
                <p:cNvPr id="41" name="Shape 1114">
                  <a:extLst>
                    <a:ext uri="{FF2B5EF4-FFF2-40B4-BE49-F238E27FC236}">
                      <a16:creationId xmlns:a16="http://schemas.microsoft.com/office/drawing/2014/main" id="{61F033E4-FA3E-4EC8-96ED-682B901A5ADC}"/>
                    </a:ext>
                  </a:extLst>
                </p:cNvPr>
                <p:cNvSpPr/>
                <p:nvPr/>
              </p:nvSpPr>
              <p:spPr>
                <a:xfrm rot="-7794216">
                  <a:off x="4995931" y="1300228"/>
                  <a:ext cx="414670" cy="454541"/>
                </a:xfrm>
                <a:prstGeom prst="arc">
                  <a:avLst>
                    <a:gd name="adj1" fmla="val 16200000"/>
                    <a:gd name="adj2" fmla="val 21041624"/>
                  </a:avLst>
                </a:pr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" name="Shape 1115">
                  <a:extLst>
                    <a:ext uri="{FF2B5EF4-FFF2-40B4-BE49-F238E27FC236}">
                      <a16:creationId xmlns:a16="http://schemas.microsoft.com/office/drawing/2014/main" id="{42CE9B5B-8E98-4058-BEBC-77468594CC9A}"/>
                    </a:ext>
                  </a:extLst>
                </p:cNvPr>
                <p:cNvSpPr/>
                <p:nvPr/>
              </p:nvSpPr>
              <p:spPr>
                <a:xfrm rot="13805784">
                  <a:off x="4906509" y="1186594"/>
                  <a:ext cx="623275" cy="681812"/>
                </a:xfrm>
                <a:prstGeom prst="arc">
                  <a:avLst>
                    <a:gd name="adj1" fmla="val 16200000"/>
                    <a:gd name="adj2" fmla="val 20948961"/>
                  </a:avLst>
                </a:pr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Shape 1116">
                  <a:extLst>
                    <a:ext uri="{FF2B5EF4-FFF2-40B4-BE49-F238E27FC236}">
                      <a16:creationId xmlns:a16="http://schemas.microsoft.com/office/drawing/2014/main" id="{0CF3D4D0-65FF-45FF-81BA-F9F916CA07FD}"/>
                    </a:ext>
                  </a:extLst>
                </p:cNvPr>
                <p:cNvSpPr/>
                <p:nvPr/>
              </p:nvSpPr>
              <p:spPr>
                <a:xfrm rot="-7794216">
                  <a:off x="5072732" y="1422133"/>
                  <a:ext cx="214638" cy="226427"/>
                </a:xfrm>
                <a:prstGeom prst="arc">
                  <a:avLst>
                    <a:gd name="adj1" fmla="val 16200000"/>
                    <a:gd name="adj2" fmla="val 21148728"/>
                  </a:avLst>
                </a:pr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39" name="Picture 38" descr="A close up of a camera&#10;&#10;Description generated with high confidence">
                <a:extLst>
                  <a:ext uri="{FF2B5EF4-FFF2-40B4-BE49-F238E27FC236}">
                    <a16:creationId xmlns:a16="http://schemas.microsoft.com/office/drawing/2014/main" id="{21A0117B-6542-4FB8-9142-48EFF6B51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309" b="89954" l="9888" r="89925">
                            <a14:foregroundMark x1="89179" y1="66728" x2="87687" y2="58710"/>
                            <a14:foregroundMark x1="58955" y1="9309" x2="31716" y2="986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48651" y="1331118"/>
                <a:ext cx="346537" cy="880167"/>
              </a:xfrm>
              <a:prstGeom prst="rect">
                <a:avLst/>
              </a:prstGeom>
            </p:spPr>
          </p:pic>
        </p:grp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CE62AA4-8FD0-4DBB-BA6C-9226155FFA6F}"/>
                </a:ext>
              </a:extLst>
            </p:cNvPr>
            <p:cNvSpPr/>
            <p:nvPr/>
          </p:nvSpPr>
          <p:spPr>
            <a:xfrm>
              <a:off x="8270276" y="1906642"/>
              <a:ext cx="76425" cy="148047"/>
            </a:xfrm>
            <a:custGeom>
              <a:avLst/>
              <a:gdLst>
                <a:gd name="connsiteX0" fmla="*/ 0 w 100619"/>
                <a:gd name="connsiteY0" fmla="*/ 0 h 155343"/>
                <a:gd name="connsiteX1" fmla="*/ 70610 w 100619"/>
                <a:gd name="connsiteY1" fmla="*/ 14122 h 155343"/>
                <a:gd name="connsiteX2" fmla="*/ 100619 w 100619"/>
                <a:gd name="connsiteY2" fmla="*/ 155343 h 155343"/>
                <a:gd name="connsiteX3" fmla="*/ 61784 w 100619"/>
                <a:gd name="connsiteY3" fmla="*/ 144751 h 155343"/>
                <a:gd name="connsiteX4" fmla="*/ 0 w 100619"/>
                <a:gd name="connsiteY4" fmla="*/ 0 h 155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19" h="155343">
                  <a:moveTo>
                    <a:pt x="0" y="0"/>
                  </a:moveTo>
                  <a:lnTo>
                    <a:pt x="70610" y="14122"/>
                  </a:lnTo>
                  <a:lnTo>
                    <a:pt x="100619" y="155343"/>
                  </a:lnTo>
                  <a:lnTo>
                    <a:pt x="61784" y="144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464"/>
            </a:solidFill>
            <a:ln>
              <a:solidFill>
                <a:srgbClr val="646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561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16E65-FC3B-4E2C-BFDD-FD058238D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Challenge: Video Streaming is Power Hungry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A115-CCEF-4D33-90A3-0A9C8064C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8359" y="3328921"/>
            <a:ext cx="5159253" cy="3122639"/>
          </a:xfrm>
        </p:spPr>
        <p:txBody>
          <a:bodyPr/>
          <a:lstStyle/>
          <a:p>
            <a:pPr marL="25400" indent="0">
              <a:buNone/>
            </a:pPr>
            <a:r>
              <a:rPr lang="en-US" sz="2800" dirty="0"/>
              <a:t>At 720p 30fps grayscale</a:t>
            </a:r>
          </a:p>
          <a:p>
            <a:r>
              <a:rPr lang="en-US" sz="2800" dirty="0"/>
              <a:t>Image sensor: </a:t>
            </a:r>
            <a:r>
              <a:rPr lang="en-US" sz="2800" dirty="0">
                <a:solidFill>
                  <a:srgbClr val="FFFF00"/>
                </a:solidFill>
              </a:rPr>
              <a:t>85uW</a:t>
            </a:r>
          </a:p>
          <a:p>
            <a:r>
              <a:rPr lang="en-US" sz="2800" dirty="0">
                <a:solidFill>
                  <a:schemeClr val="bg1"/>
                </a:solidFill>
              </a:rPr>
              <a:t>ADC: </a:t>
            </a:r>
            <a:r>
              <a:rPr lang="en-US" sz="2800" dirty="0">
                <a:solidFill>
                  <a:srgbClr val="FFFF00"/>
                </a:solidFill>
              </a:rPr>
              <a:t>2mW</a:t>
            </a:r>
          </a:p>
          <a:p>
            <a:r>
              <a:rPr lang="en-US" sz="2800" dirty="0">
                <a:solidFill>
                  <a:schemeClr val="bg1"/>
                </a:solidFill>
              </a:rPr>
              <a:t>Digital Compression: </a:t>
            </a:r>
            <a:r>
              <a:rPr lang="en-US" sz="2800" dirty="0">
                <a:solidFill>
                  <a:srgbClr val="FFFF00"/>
                </a:solidFill>
              </a:rPr>
              <a:t>1W</a:t>
            </a:r>
          </a:p>
          <a:p>
            <a:r>
              <a:rPr lang="en-US" sz="2800" dirty="0">
                <a:solidFill>
                  <a:schemeClr val="bg1"/>
                </a:solidFill>
              </a:rPr>
              <a:t>Radios: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100mW</a:t>
            </a:r>
          </a:p>
          <a:p>
            <a:r>
              <a:rPr lang="en-US" sz="2800" dirty="0">
                <a:solidFill>
                  <a:schemeClr val="bg1"/>
                </a:solidFill>
              </a:rPr>
              <a:t>Total </a:t>
            </a:r>
            <a:r>
              <a:rPr lang="en-US" sz="2800" dirty="0">
                <a:solidFill>
                  <a:srgbClr val="FFFF00"/>
                </a:solidFill>
              </a:rPr>
              <a:t>&gt;1W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E24EA0-AF9B-46F4-9F04-8DAEA74C8107}"/>
              </a:ext>
            </a:extLst>
          </p:cNvPr>
          <p:cNvCxnSpPr>
            <a:cxnSpLocks/>
          </p:cNvCxnSpPr>
          <p:nvPr/>
        </p:nvCxnSpPr>
        <p:spPr>
          <a:xfrm>
            <a:off x="3436501" y="2111658"/>
            <a:ext cx="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D65706B-919A-4057-A643-B92DDAC5B67A}"/>
              </a:ext>
            </a:extLst>
          </p:cNvPr>
          <p:cNvGrpSpPr/>
          <p:nvPr/>
        </p:nvGrpSpPr>
        <p:grpSpPr>
          <a:xfrm>
            <a:off x="3438500" y="1906526"/>
            <a:ext cx="796544" cy="413179"/>
            <a:chOff x="4139893" y="1228870"/>
            <a:chExt cx="796544" cy="413179"/>
          </a:xfrm>
        </p:grpSpPr>
        <p:sp>
          <p:nvSpPr>
            <p:cNvPr id="58" name="Line 86">
              <a:extLst>
                <a:ext uri="{FF2B5EF4-FFF2-40B4-BE49-F238E27FC236}">
                  <a16:creationId xmlns:a16="http://schemas.microsoft.com/office/drawing/2014/main" id="{DFEEF335-2A79-455A-846B-93DCC07CB4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9893" y="1433997"/>
              <a:ext cx="191241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6F38D08F-0898-4B24-8F72-392DAFD49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892" y="1228870"/>
              <a:ext cx="616545" cy="413179"/>
            </a:xfrm>
            <a:custGeom>
              <a:avLst/>
              <a:gdLst>
                <a:gd name="T0" fmla="*/ 0 w 1242"/>
                <a:gd name="T1" fmla="*/ 0 h 622"/>
                <a:gd name="T2" fmla="*/ 0 w 1242"/>
                <a:gd name="T3" fmla="*/ 0 h 622"/>
                <a:gd name="T4" fmla="*/ 0 w 1242"/>
                <a:gd name="T5" fmla="*/ 0 h 622"/>
                <a:gd name="T6" fmla="*/ 0 w 1242"/>
                <a:gd name="T7" fmla="*/ 0 h 622"/>
                <a:gd name="T8" fmla="*/ 0 w 1242"/>
                <a:gd name="T9" fmla="*/ 0 h 622"/>
                <a:gd name="T10" fmla="*/ 0 w 1242"/>
                <a:gd name="T11" fmla="*/ 0 h 6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2"/>
                <a:gd name="T19" fmla="*/ 0 h 622"/>
                <a:gd name="T20" fmla="*/ 1242 w 1242"/>
                <a:gd name="T21" fmla="*/ 622 h 6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2" h="622">
                  <a:moveTo>
                    <a:pt x="382" y="0"/>
                  </a:moveTo>
                  <a:lnTo>
                    <a:pt x="1242" y="0"/>
                  </a:lnTo>
                  <a:lnTo>
                    <a:pt x="1242" y="622"/>
                  </a:lnTo>
                  <a:lnTo>
                    <a:pt x="382" y="622"/>
                  </a:lnTo>
                  <a:lnTo>
                    <a:pt x="0" y="308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C00000"/>
            </a:solidFill>
            <a:ln w="2540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en-US" sz="2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 ADC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3147192-3C3B-4613-B040-55EE638438F2}"/>
              </a:ext>
            </a:extLst>
          </p:cNvPr>
          <p:cNvGrpSpPr/>
          <p:nvPr/>
        </p:nvGrpSpPr>
        <p:grpSpPr>
          <a:xfrm>
            <a:off x="4245315" y="1682527"/>
            <a:ext cx="1636043" cy="848066"/>
            <a:chOff x="4946708" y="1004871"/>
            <a:chExt cx="1373241" cy="848066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578E473-8439-47E4-95BD-C86402E989B7}"/>
                </a:ext>
              </a:extLst>
            </p:cNvPr>
            <p:cNvSpPr/>
            <p:nvPr/>
          </p:nvSpPr>
          <p:spPr>
            <a:xfrm>
              <a:off x="5174053" y="1004871"/>
              <a:ext cx="1145896" cy="848066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25400">
              <a:solidFill>
                <a:srgbClr val="C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Digital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Compression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C8AD414-29A8-4E00-A250-D872B2ABBD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46708" y="1428902"/>
              <a:ext cx="238542" cy="2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74DF141-6CD6-416D-8157-AB5F99C5CA9E}"/>
              </a:ext>
            </a:extLst>
          </p:cNvPr>
          <p:cNvGrpSpPr/>
          <p:nvPr/>
        </p:nvGrpSpPr>
        <p:grpSpPr>
          <a:xfrm>
            <a:off x="5910651" y="1463830"/>
            <a:ext cx="1648531" cy="932264"/>
            <a:chOff x="6009084" y="786174"/>
            <a:chExt cx="1648531" cy="93226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CB0F18C-0179-4C74-A355-32467D42C8BD}"/>
                </a:ext>
              </a:extLst>
            </p:cNvPr>
            <p:cNvGrpSpPr/>
            <p:nvPr/>
          </p:nvGrpSpPr>
          <p:grpSpPr>
            <a:xfrm>
              <a:off x="6256791" y="786174"/>
              <a:ext cx="1400824" cy="932264"/>
              <a:chOff x="7301820" y="786174"/>
              <a:chExt cx="1400824" cy="932264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02F2DB6A-2FAE-4002-BD16-9A76115660B2}"/>
                  </a:ext>
                </a:extLst>
              </p:cNvPr>
              <p:cNvSpPr/>
              <p:nvPr/>
            </p:nvSpPr>
            <p:spPr>
              <a:xfrm>
                <a:off x="7301820" y="1146056"/>
                <a:ext cx="805262" cy="572382"/>
              </a:xfrm>
              <a:prstGeom prst="roundRect">
                <a:avLst/>
              </a:prstGeom>
              <a:solidFill>
                <a:srgbClr val="C0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COM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8E365D1A-532E-4853-B6F4-2E4FF6BDBC6C}"/>
                  </a:ext>
                </a:extLst>
              </p:cNvPr>
              <p:cNvGrpSpPr/>
              <p:nvPr/>
            </p:nvGrpSpPr>
            <p:grpSpPr>
              <a:xfrm>
                <a:off x="8128637" y="786174"/>
                <a:ext cx="574007" cy="661811"/>
                <a:chOff x="8128637" y="786174"/>
                <a:chExt cx="574007" cy="661811"/>
              </a:xfrm>
            </p:grpSpPr>
            <p:cxnSp>
              <p:nvCxnSpPr>
                <p:cNvPr id="49" name="Straight Connector 47">
                  <a:extLst>
                    <a:ext uri="{FF2B5EF4-FFF2-40B4-BE49-F238E27FC236}">
                      <a16:creationId xmlns:a16="http://schemas.microsoft.com/office/drawing/2014/main" id="{C5C7A37F-6C7E-458A-AA7A-574AEE0A07E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197640" y="1116616"/>
                  <a:ext cx="661811" cy="927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0" name="Isosceles Triangle 48">
                  <a:extLst>
                    <a:ext uri="{FF2B5EF4-FFF2-40B4-BE49-F238E27FC236}">
                      <a16:creationId xmlns:a16="http://schemas.microsoft.com/office/drawing/2014/main" id="{031A3658-B3E2-4827-9EF5-7B407B81FF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8347735" y="799132"/>
                  <a:ext cx="354909" cy="431379"/>
                </a:xfrm>
                <a:prstGeom prst="triangle">
                  <a:avLst>
                    <a:gd name="adj" fmla="val 51730"/>
                  </a:avLst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51" name="Straight Connector 47">
                  <a:extLst>
                    <a:ext uri="{FF2B5EF4-FFF2-40B4-BE49-F238E27FC236}">
                      <a16:creationId xmlns:a16="http://schemas.microsoft.com/office/drawing/2014/main" id="{EB6426A6-3AED-438B-876D-4807550EEB7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8128637" y="1440223"/>
                  <a:ext cx="412911" cy="1679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CCE02B2-BF28-4E4A-B787-6D1FE0D275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09084" y="1424655"/>
              <a:ext cx="238542" cy="2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2E663B4-00D1-4206-97F6-ABD3CA8B68F3}"/>
              </a:ext>
            </a:extLst>
          </p:cNvPr>
          <p:cNvGrpSpPr/>
          <p:nvPr/>
        </p:nvGrpSpPr>
        <p:grpSpPr>
          <a:xfrm>
            <a:off x="1766220" y="1318439"/>
            <a:ext cx="1682663" cy="1571964"/>
            <a:chOff x="3131744" y="2391284"/>
            <a:chExt cx="2103179" cy="19648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7D851A-B327-4BA9-8783-085F09AD594B}"/>
                </a:ext>
              </a:extLst>
            </p:cNvPr>
            <p:cNvSpPr/>
            <p:nvPr/>
          </p:nvSpPr>
          <p:spPr>
            <a:xfrm>
              <a:off x="3346778" y="2489200"/>
              <a:ext cx="1866900" cy="1866900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9C627CA-774B-4298-93E0-1D12F3C26276}"/>
                </a:ext>
              </a:extLst>
            </p:cNvPr>
            <p:cNvGrpSpPr/>
            <p:nvPr/>
          </p:nvGrpSpPr>
          <p:grpSpPr>
            <a:xfrm rot="19515364">
              <a:off x="3361592" y="2612498"/>
              <a:ext cx="626580" cy="391398"/>
              <a:chOff x="2368550" y="1009575"/>
              <a:chExt cx="1635125" cy="914231"/>
            </a:xfrm>
          </p:grpSpPr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4DDC3EE5-721F-4EB4-9981-C6265B357699}"/>
                  </a:ext>
                </a:extLst>
              </p:cNvPr>
              <p:cNvSpPr/>
              <p:nvPr/>
            </p:nvSpPr>
            <p:spPr>
              <a:xfrm rot="5400000">
                <a:off x="2959757" y="1332842"/>
                <a:ext cx="672856" cy="509072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FDE5FC5-A22A-4AB7-B70D-4AB6BEA644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2742" y="1381003"/>
                <a:ext cx="0" cy="41275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71F2703-B8A4-4E76-93BD-D47C2826943E}"/>
                  </a:ext>
                </a:extLst>
              </p:cNvPr>
              <p:cNvCxnSpPr>
                <a:cxnSpLocks/>
                <a:stCxn id="39" idx="3"/>
              </p:cNvCxnSpPr>
              <p:nvPr/>
            </p:nvCxnSpPr>
            <p:spPr>
              <a:xfrm flipH="1">
                <a:off x="2368550" y="1587378"/>
                <a:ext cx="673099" cy="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A150F9D-E8FD-4D73-A682-088E09A171F6}"/>
                  </a:ext>
                </a:extLst>
              </p:cNvPr>
              <p:cNvCxnSpPr>
                <a:cxnSpLocks/>
                <a:stCxn id="39" idx="0"/>
              </p:cNvCxnSpPr>
              <p:nvPr/>
            </p:nvCxnSpPr>
            <p:spPr>
              <a:xfrm>
                <a:off x="3550721" y="1587378"/>
                <a:ext cx="452954" cy="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2A139285-4C8F-42E3-A5A5-4B57B029ED05}"/>
                  </a:ext>
                </a:extLst>
              </p:cNvPr>
              <p:cNvCxnSpPr/>
              <p:nvPr/>
            </p:nvCxnSpPr>
            <p:spPr>
              <a:xfrm flipH="1">
                <a:off x="3198296" y="1009575"/>
                <a:ext cx="234950" cy="247650"/>
              </a:xfrm>
              <a:prstGeom prst="straightConnector1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2EE502B1-3473-4F43-896A-353ED3BEE181}"/>
                  </a:ext>
                </a:extLst>
              </p:cNvPr>
              <p:cNvCxnSpPr/>
              <p:nvPr/>
            </p:nvCxnSpPr>
            <p:spPr>
              <a:xfrm flipH="1">
                <a:off x="3315771" y="1111205"/>
                <a:ext cx="234950" cy="247650"/>
              </a:xfrm>
              <a:prstGeom prst="straightConnector1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74CFA5-0227-4BB2-A317-7C3A9431035E}"/>
                </a:ext>
              </a:extLst>
            </p:cNvPr>
            <p:cNvGrpSpPr/>
            <p:nvPr/>
          </p:nvGrpSpPr>
          <p:grpSpPr>
            <a:xfrm rot="19515364">
              <a:off x="4495949" y="2632855"/>
              <a:ext cx="626580" cy="391398"/>
              <a:chOff x="2368550" y="1009575"/>
              <a:chExt cx="1635125" cy="914231"/>
            </a:xfrm>
          </p:grpSpPr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4932D7C4-3C22-49EF-8139-DDA60CE83A5D}"/>
                  </a:ext>
                </a:extLst>
              </p:cNvPr>
              <p:cNvSpPr/>
              <p:nvPr/>
            </p:nvSpPr>
            <p:spPr>
              <a:xfrm rot="5400000">
                <a:off x="2959757" y="1332842"/>
                <a:ext cx="672856" cy="509072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7E6295B-B8C1-45E7-B6C2-873EF60E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2742" y="1381003"/>
                <a:ext cx="0" cy="41275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1FBE209-7792-4B24-A5E1-C90E07B1FFCE}"/>
                  </a:ext>
                </a:extLst>
              </p:cNvPr>
              <p:cNvCxnSpPr>
                <a:cxnSpLocks/>
                <a:stCxn id="33" idx="3"/>
              </p:cNvCxnSpPr>
              <p:nvPr/>
            </p:nvCxnSpPr>
            <p:spPr>
              <a:xfrm flipH="1">
                <a:off x="2368550" y="1587378"/>
                <a:ext cx="673099" cy="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738FAF9-43CD-4E8F-A759-2DE92E014B7A}"/>
                  </a:ext>
                </a:extLst>
              </p:cNvPr>
              <p:cNvCxnSpPr>
                <a:cxnSpLocks/>
                <a:stCxn id="33" idx="0"/>
              </p:cNvCxnSpPr>
              <p:nvPr/>
            </p:nvCxnSpPr>
            <p:spPr>
              <a:xfrm>
                <a:off x="3550721" y="1587378"/>
                <a:ext cx="452954" cy="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C75FF6E1-6BB3-4A72-9BFA-BB560B3A9A85}"/>
                  </a:ext>
                </a:extLst>
              </p:cNvPr>
              <p:cNvCxnSpPr/>
              <p:nvPr/>
            </p:nvCxnSpPr>
            <p:spPr>
              <a:xfrm flipH="1">
                <a:off x="3198296" y="1009575"/>
                <a:ext cx="234950" cy="247650"/>
              </a:xfrm>
              <a:prstGeom prst="straightConnector1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BB23AC46-AC18-44D7-B7A0-E9431BB13B6E}"/>
                  </a:ext>
                </a:extLst>
              </p:cNvPr>
              <p:cNvCxnSpPr/>
              <p:nvPr/>
            </p:nvCxnSpPr>
            <p:spPr>
              <a:xfrm flipH="1">
                <a:off x="3315771" y="1111205"/>
                <a:ext cx="234950" cy="247650"/>
              </a:xfrm>
              <a:prstGeom prst="straightConnector1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86BFC6A-6219-4D95-981C-EA166A06C2B8}"/>
                </a:ext>
              </a:extLst>
            </p:cNvPr>
            <p:cNvGrpSpPr/>
            <p:nvPr/>
          </p:nvGrpSpPr>
          <p:grpSpPr>
            <a:xfrm rot="19515364">
              <a:off x="3340298" y="3746296"/>
              <a:ext cx="626580" cy="391398"/>
              <a:chOff x="2368550" y="1009575"/>
              <a:chExt cx="1635125" cy="914231"/>
            </a:xfrm>
          </p:grpSpPr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01F62168-2735-4D1B-B3EB-9EA510DF3CCC}"/>
                  </a:ext>
                </a:extLst>
              </p:cNvPr>
              <p:cNvSpPr/>
              <p:nvPr/>
            </p:nvSpPr>
            <p:spPr>
              <a:xfrm rot="5400000">
                <a:off x="2959757" y="1332842"/>
                <a:ext cx="672856" cy="509072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73877B2-C715-4AEC-85D7-1FEB65563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2742" y="1381003"/>
                <a:ext cx="0" cy="41275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7DBF486-BE42-40E5-8B81-F9E9D9E7A004}"/>
                  </a:ext>
                </a:extLst>
              </p:cNvPr>
              <p:cNvCxnSpPr>
                <a:cxnSpLocks/>
                <a:stCxn id="27" idx="3"/>
              </p:cNvCxnSpPr>
              <p:nvPr/>
            </p:nvCxnSpPr>
            <p:spPr>
              <a:xfrm flipH="1">
                <a:off x="2368550" y="1587378"/>
                <a:ext cx="673099" cy="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CF9768A-5EE6-428E-A912-9B5E095DB7C5}"/>
                  </a:ext>
                </a:extLst>
              </p:cNvPr>
              <p:cNvCxnSpPr>
                <a:cxnSpLocks/>
                <a:stCxn id="27" idx="0"/>
              </p:cNvCxnSpPr>
              <p:nvPr/>
            </p:nvCxnSpPr>
            <p:spPr>
              <a:xfrm>
                <a:off x="3550721" y="1587378"/>
                <a:ext cx="452954" cy="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0B226704-1611-48B6-AE82-A90837A9AA8B}"/>
                  </a:ext>
                </a:extLst>
              </p:cNvPr>
              <p:cNvCxnSpPr/>
              <p:nvPr/>
            </p:nvCxnSpPr>
            <p:spPr>
              <a:xfrm flipH="1">
                <a:off x="3198296" y="1009575"/>
                <a:ext cx="234950" cy="247650"/>
              </a:xfrm>
              <a:prstGeom prst="straightConnector1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179E7C0-0765-499F-92F5-A7EB05EB5419}"/>
                  </a:ext>
                </a:extLst>
              </p:cNvPr>
              <p:cNvCxnSpPr/>
              <p:nvPr/>
            </p:nvCxnSpPr>
            <p:spPr>
              <a:xfrm flipH="1">
                <a:off x="3315771" y="1111205"/>
                <a:ext cx="234950" cy="247650"/>
              </a:xfrm>
              <a:prstGeom prst="straightConnector1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94789DC-A420-4EF8-9048-6A9E1F3C98DC}"/>
                </a:ext>
              </a:extLst>
            </p:cNvPr>
            <p:cNvGrpSpPr/>
            <p:nvPr/>
          </p:nvGrpSpPr>
          <p:grpSpPr>
            <a:xfrm rot="19515364">
              <a:off x="4511989" y="3783466"/>
              <a:ext cx="626580" cy="391398"/>
              <a:chOff x="2368550" y="1009575"/>
              <a:chExt cx="1635125" cy="914231"/>
            </a:xfrm>
          </p:grpSpPr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08FF745E-EB73-44B9-A7FB-A7B2797DD3C8}"/>
                  </a:ext>
                </a:extLst>
              </p:cNvPr>
              <p:cNvSpPr/>
              <p:nvPr/>
            </p:nvSpPr>
            <p:spPr>
              <a:xfrm rot="5400000">
                <a:off x="2959757" y="1332842"/>
                <a:ext cx="672856" cy="509072"/>
              </a:xfrm>
              <a:prstGeom prst="triangle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AA4F02D-99E8-4762-8425-E00E6C6BF6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2742" y="1381003"/>
                <a:ext cx="0" cy="41275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64E830A-3A5A-4001-A43B-1BB110CDF655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2368550" y="1587378"/>
                <a:ext cx="673099" cy="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A1F3AA9-7DE5-422A-BA5C-F750DA71B25F}"/>
                  </a:ext>
                </a:extLst>
              </p:cNvPr>
              <p:cNvCxnSpPr>
                <a:cxnSpLocks/>
                <a:stCxn id="21" idx="0"/>
              </p:cNvCxnSpPr>
              <p:nvPr/>
            </p:nvCxnSpPr>
            <p:spPr>
              <a:xfrm>
                <a:off x="3550721" y="1587378"/>
                <a:ext cx="452954" cy="0"/>
              </a:xfrm>
              <a:prstGeom prst="line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0B733877-C836-45CF-8B5B-79FD045464ED}"/>
                  </a:ext>
                </a:extLst>
              </p:cNvPr>
              <p:cNvCxnSpPr/>
              <p:nvPr/>
            </p:nvCxnSpPr>
            <p:spPr>
              <a:xfrm flipH="1">
                <a:off x="3198296" y="1009575"/>
                <a:ext cx="234950" cy="247650"/>
              </a:xfrm>
              <a:prstGeom prst="straightConnector1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E4822014-323E-4C03-B21E-14727C6E2480}"/>
                  </a:ext>
                </a:extLst>
              </p:cNvPr>
              <p:cNvCxnSpPr/>
              <p:nvPr/>
            </p:nvCxnSpPr>
            <p:spPr>
              <a:xfrm flipH="1">
                <a:off x="3315771" y="1111205"/>
                <a:ext cx="234950" cy="247650"/>
              </a:xfrm>
              <a:prstGeom prst="straightConnector1">
                <a:avLst/>
              </a:prstGeom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5F9BA7-AC94-4F8E-AE62-08A5EB230869}"/>
                </a:ext>
              </a:extLst>
            </p:cNvPr>
            <p:cNvSpPr txBox="1"/>
            <p:nvPr/>
          </p:nvSpPr>
          <p:spPr>
            <a:xfrm>
              <a:off x="3938296" y="2391284"/>
              <a:ext cx="406400" cy="7309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…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10D3EB-AEC4-41F8-A3CE-E8BA750E76F4}"/>
                </a:ext>
              </a:extLst>
            </p:cNvPr>
            <p:cNvSpPr txBox="1"/>
            <p:nvPr/>
          </p:nvSpPr>
          <p:spPr>
            <a:xfrm>
              <a:off x="3949131" y="3528532"/>
              <a:ext cx="406400" cy="7309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…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A3F0F4-5E19-4C94-ABB9-0F33E602646C}"/>
                </a:ext>
              </a:extLst>
            </p:cNvPr>
            <p:cNvSpPr txBox="1"/>
            <p:nvPr/>
          </p:nvSpPr>
          <p:spPr>
            <a:xfrm>
              <a:off x="3131744" y="3071423"/>
              <a:ext cx="846325" cy="584775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…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C5A48B-41C3-43F1-948F-CE85026962C9}"/>
                </a:ext>
              </a:extLst>
            </p:cNvPr>
            <p:cNvSpPr txBox="1"/>
            <p:nvPr/>
          </p:nvSpPr>
          <p:spPr>
            <a:xfrm>
              <a:off x="4388598" y="3057893"/>
              <a:ext cx="846325" cy="584775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…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186DFC6-78DD-494A-A5A5-DBDEBB3C7D2E}"/>
              </a:ext>
            </a:extLst>
          </p:cNvPr>
          <p:cNvSpPr txBox="1"/>
          <p:nvPr/>
        </p:nvSpPr>
        <p:spPr>
          <a:xfrm>
            <a:off x="1674077" y="2878061"/>
            <a:ext cx="198707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Image Sensor</a:t>
            </a:r>
          </a:p>
        </p:txBody>
      </p:sp>
    </p:spTree>
    <p:extLst>
      <p:ext uri="{BB962C8B-B14F-4D97-AF65-F5344CB8AC3E}">
        <p14:creationId xmlns:p14="http://schemas.microsoft.com/office/powerpoint/2010/main" val="154078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1D15E-97EE-427F-A050-3B7FF179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We Take Inspiration from the Great Seal Bug</a:t>
            </a:r>
          </a:p>
        </p:txBody>
      </p:sp>
      <p:pic>
        <p:nvPicPr>
          <p:cNvPr id="7" name="Picture 6" descr="A picture containing music, gong, table&#10;&#10;Description generated with high confidence">
            <a:extLst>
              <a:ext uri="{FF2B5EF4-FFF2-40B4-BE49-F238E27FC236}">
                <a16:creationId xmlns:a16="http://schemas.microsoft.com/office/drawing/2014/main" id="{7D8278EB-4776-4C32-B691-563400EBE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7" b="96154" l="4167" r="96250">
                        <a14:foregroundMark x1="32500" y1="11111" x2="64583" y2="8974"/>
                        <a14:foregroundMark x1="54167" y1="4701" x2="54167" y2="4701"/>
                        <a14:foregroundMark x1="12083" y1="35043" x2="7917" y2="55556"/>
                        <a14:foregroundMark x1="7917" y1="55556" x2="8333" y2="61538"/>
                        <a14:foregroundMark x1="88333" y1="29060" x2="91667" y2="50855"/>
                        <a14:foregroundMark x1="91667" y1="50855" x2="88333" y2="72650"/>
                        <a14:foregroundMark x1="50000" y1="32906" x2="49583" y2="74786"/>
                        <a14:foregroundMark x1="49583" y1="74786" x2="49583" y2="74786"/>
                        <a14:foregroundMark x1="63750" y1="91453" x2="35000" y2="90598"/>
                        <a14:foregroundMark x1="59583" y1="91880" x2="53333" y2="96154"/>
                        <a14:foregroundMark x1="4583" y1="49573" x2="4583" y2="49573"/>
                        <a14:foregroundMark x1="90833" y1="43162" x2="95000" y2="45726"/>
                        <a14:foregroundMark x1="96250" y1="43590" x2="96250" y2="43590"/>
                        <a14:foregroundMark x1="48333" y1="2137" x2="48333" y2="2137"/>
                        <a14:foregroundMark x1="46667" y1="2137" x2="46667" y2="2137"/>
                        <a14:foregroundMark x1="43750" y1="2564" x2="43750" y2="2564"/>
                        <a14:foregroundMark x1="42917" y1="2564" x2="42917" y2="2564"/>
                        <a14:foregroundMark x1="42083" y1="2991" x2="42083" y2="2991"/>
                        <a14:foregroundMark x1="37500" y1="4274" x2="37500" y2="4274"/>
                        <a14:foregroundMark x1="37917" y1="3846" x2="37917" y2="3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959" y="1406846"/>
            <a:ext cx="2410086" cy="2349834"/>
          </a:xfrm>
          <a:prstGeom prst="rect">
            <a:avLst/>
          </a:prstGeom>
        </p:spPr>
      </p:pic>
      <p:pic>
        <p:nvPicPr>
          <p:cNvPr id="11" name="Picture 10" descr="A close up of a mans face&#10;&#10;Description generated with high confidence">
            <a:extLst>
              <a:ext uri="{FF2B5EF4-FFF2-40B4-BE49-F238E27FC236}">
                <a16:creationId xmlns:a16="http://schemas.microsoft.com/office/drawing/2014/main" id="{C666605D-6DDF-46F6-A148-E35361AA3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716" y="1880237"/>
            <a:ext cx="1227286" cy="982807"/>
          </a:xfrm>
          <a:prstGeom prst="rect">
            <a:avLst/>
          </a:prstGeom>
        </p:spPr>
      </p:pic>
      <p:sp>
        <p:nvSpPr>
          <p:cNvPr id="12" name="Shape 120">
            <a:extLst>
              <a:ext uri="{FF2B5EF4-FFF2-40B4-BE49-F238E27FC236}">
                <a16:creationId xmlns:a16="http://schemas.microsoft.com/office/drawing/2014/main" id="{BEFF1E8E-950A-417B-A4AE-B9D34B123CE5}"/>
              </a:ext>
            </a:extLst>
          </p:cNvPr>
          <p:cNvSpPr/>
          <p:nvPr/>
        </p:nvSpPr>
        <p:spPr>
          <a:xfrm>
            <a:off x="6364119" y="2403006"/>
            <a:ext cx="1554052" cy="95279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Radio</a:t>
            </a:r>
            <a:endParaRPr dirty="0">
              <a:solidFill>
                <a:schemeClr val="bg1"/>
              </a:solidFill>
            </a:endParaRPr>
          </a:p>
        </p:txBody>
      </p:sp>
      <p:cxnSp>
        <p:nvCxnSpPr>
          <p:cNvPr id="13" name="Shape 121">
            <a:extLst>
              <a:ext uri="{FF2B5EF4-FFF2-40B4-BE49-F238E27FC236}">
                <a16:creationId xmlns:a16="http://schemas.microsoft.com/office/drawing/2014/main" id="{F2F73044-94CB-4DBC-ABD0-4F4C2347FE8B}"/>
              </a:ext>
            </a:extLst>
          </p:cNvPr>
          <p:cNvCxnSpPr>
            <a:cxnSpLocks/>
          </p:cNvCxnSpPr>
          <p:nvPr/>
        </p:nvCxnSpPr>
        <p:spPr>
          <a:xfrm rot="10800000" flipH="1">
            <a:off x="5956060" y="2889342"/>
            <a:ext cx="404813" cy="12553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Shape 122">
            <a:extLst>
              <a:ext uri="{FF2B5EF4-FFF2-40B4-BE49-F238E27FC236}">
                <a16:creationId xmlns:a16="http://schemas.microsoft.com/office/drawing/2014/main" id="{F12555EE-1417-4BA2-A99D-864D3E5F9171}"/>
              </a:ext>
            </a:extLst>
          </p:cNvPr>
          <p:cNvCxnSpPr>
            <a:endCxn id="15" idx="3"/>
          </p:cNvCxnSpPr>
          <p:nvPr/>
        </p:nvCxnSpPr>
        <p:spPr>
          <a:xfrm rot="10800000" flipH="1">
            <a:off x="5983056" y="2254176"/>
            <a:ext cx="2100" cy="663600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Shape 123">
            <a:extLst>
              <a:ext uri="{FF2B5EF4-FFF2-40B4-BE49-F238E27FC236}">
                <a16:creationId xmlns:a16="http://schemas.microsoft.com/office/drawing/2014/main" id="{248D4DE0-83E7-44CF-929E-0598203AA97F}"/>
              </a:ext>
            </a:extLst>
          </p:cNvPr>
          <p:cNvSpPr/>
          <p:nvPr/>
        </p:nvSpPr>
        <p:spPr>
          <a:xfrm rot="10800000">
            <a:off x="5822069" y="2254176"/>
            <a:ext cx="326174" cy="393074"/>
          </a:xfrm>
          <a:prstGeom prst="triangle">
            <a:avLst>
              <a:gd name="adj" fmla="val 50000"/>
            </a:avLst>
          </a:prstGeom>
          <a:noFill/>
          <a:ln w="571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23651C-C9D2-4441-A8D3-02FD2E46D08B}"/>
              </a:ext>
            </a:extLst>
          </p:cNvPr>
          <p:cNvGrpSpPr/>
          <p:nvPr/>
        </p:nvGrpSpPr>
        <p:grpSpPr>
          <a:xfrm rot="11579842">
            <a:off x="5473649" y="1782931"/>
            <a:ext cx="808479" cy="910264"/>
            <a:chOff x="5613682" y="2267920"/>
            <a:chExt cx="885759" cy="960460"/>
          </a:xfrm>
        </p:grpSpPr>
        <p:sp>
          <p:nvSpPr>
            <p:cNvPr id="32" name="Shape 124">
              <a:extLst>
                <a:ext uri="{FF2B5EF4-FFF2-40B4-BE49-F238E27FC236}">
                  <a16:creationId xmlns:a16="http://schemas.microsoft.com/office/drawing/2014/main" id="{CD59BCBD-6E35-433B-A64C-ED1AB896F7D3}"/>
                </a:ext>
              </a:extLst>
            </p:cNvPr>
            <p:cNvSpPr/>
            <p:nvPr/>
          </p:nvSpPr>
          <p:spPr>
            <a:xfrm rot="1630147">
              <a:off x="5817071" y="2401587"/>
              <a:ext cx="589301" cy="640307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Shape 125">
              <a:extLst>
                <a:ext uri="{FF2B5EF4-FFF2-40B4-BE49-F238E27FC236}">
                  <a16:creationId xmlns:a16="http://schemas.microsoft.com/office/drawing/2014/main" id="{5F3A8FBA-AEC8-4FE3-8A22-3AAF6B7B7F34}"/>
                </a:ext>
              </a:extLst>
            </p:cNvPr>
            <p:cNvSpPr/>
            <p:nvPr/>
          </p:nvSpPr>
          <p:spPr>
            <a:xfrm rot="1630147">
              <a:off x="5613682" y="2267920"/>
              <a:ext cx="885759" cy="96046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Shape 126">
              <a:extLst>
                <a:ext uri="{FF2B5EF4-FFF2-40B4-BE49-F238E27FC236}">
                  <a16:creationId xmlns:a16="http://schemas.microsoft.com/office/drawing/2014/main" id="{B25D875C-1104-4687-9FAB-D58D7B4977DB}"/>
                </a:ext>
              </a:extLst>
            </p:cNvPr>
            <p:cNvSpPr/>
            <p:nvPr/>
          </p:nvSpPr>
          <p:spPr>
            <a:xfrm rot="1630147">
              <a:off x="6033731" y="2541138"/>
              <a:ext cx="279504" cy="314751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10FD5E-30E1-497F-B2CA-44D4074A3526}"/>
              </a:ext>
            </a:extLst>
          </p:cNvPr>
          <p:cNvGrpSpPr/>
          <p:nvPr/>
        </p:nvGrpSpPr>
        <p:grpSpPr>
          <a:xfrm rot="10523984">
            <a:off x="5418350" y="2648740"/>
            <a:ext cx="267596" cy="257826"/>
            <a:chOff x="6248779" y="2933991"/>
            <a:chExt cx="189826" cy="172803"/>
          </a:xfrm>
        </p:grpSpPr>
        <p:sp>
          <p:nvSpPr>
            <p:cNvPr id="22" name="Shape 134">
              <a:extLst>
                <a:ext uri="{FF2B5EF4-FFF2-40B4-BE49-F238E27FC236}">
                  <a16:creationId xmlns:a16="http://schemas.microsoft.com/office/drawing/2014/main" id="{C3A31F3E-194F-4C47-9DCA-15FF5E4B9B4E}"/>
                </a:ext>
              </a:extLst>
            </p:cNvPr>
            <p:cNvSpPr/>
            <p:nvPr/>
          </p:nvSpPr>
          <p:spPr>
            <a:xfrm rot="-7737445">
              <a:off x="6254783" y="2927987"/>
              <a:ext cx="172803" cy="184812"/>
            </a:xfrm>
            <a:prstGeom prst="arc">
              <a:avLst>
                <a:gd name="adj1" fmla="val 16200000"/>
                <a:gd name="adj2" fmla="val 20948961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Shape 133">
              <a:extLst>
                <a:ext uri="{FF2B5EF4-FFF2-40B4-BE49-F238E27FC236}">
                  <a16:creationId xmlns:a16="http://schemas.microsoft.com/office/drawing/2014/main" id="{24948970-1A0B-4C8D-8F44-2AFC1FEA6D07}"/>
                </a:ext>
              </a:extLst>
            </p:cNvPr>
            <p:cNvSpPr/>
            <p:nvPr/>
          </p:nvSpPr>
          <p:spPr>
            <a:xfrm rot="-7737445">
              <a:off x="6317545" y="2956463"/>
              <a:ext cx="114968" cy="123208"/>
            </a:xfrm>
            <a:prstGeom prst="arc">
              <a:avLst>
                <a:gd name="adj1" fmla="val 16200000"/>
                <a:gd name="adj2" fmla="val 21041624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Shape 135">
              <a:extLst>
                <a:ext uri="{FF2B5EF4-FFF2-40B4-BE49-F238E27FC236}">
                  <a16:creationId xmlns:a16="http://schemas.microsoft.com/office/drawing/2014/main" id="{A41A1F86-7BC4-47A9-A24E-4AE2CEE37E4B}"/>
                </a:ext>
              </a:extLst>
            </p:cNvPr>
            <p:cNvSpPr/>
            <p:nvPr/>
          </p:nvSpPr>
          <p:spPr>
            <a:xfrm rot="-7737445">
              <a:off x="6378163" y="2991759"/>
              <a:ext cx="59509" cy="61375"/>
            </a:xfrm>
            <a:prstGeom prst="arc">
              <a:avLst>
                <a:gd name="adj1" fmla="val 16200000"/>
                <a:gd name="adj2" fmla="val 21148728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A5336EB-9E19-4B29-9A2D-759F872691BF}"/>
              </a:ext>
            </a:extLst>
          </p:cNvPr>
          <p:cNvSpPr/>
          <p:nvPr/>
        </p:nvSpPr>
        <p:spPr>
          <a:xfrm>
            <a:off x="7918171" y="2886012"/>
            <a:ext cx="592931" cy="304649"/>
          </a:xfrm>
          <a:custGeom>
            <a:avLst/>
            <a:gdLst>
              <a:gd name="connsiteX0" fmla="*/ 0 w 1054100"/>
              <a:gd name="connsiteY0" fmla="*/ 96211 h 684864"/>
              <a:gd name="connsiteX1" fmla="*/ 520700 w 1054100"/>
              <a:gd name="connsiteY1" fmla="*/ 45411 h 684864"/>
              <a:gd name="connsiteX2" fmla="*/ 698500 w 1054100"/>
              <a:gd name="connsiteY2" fmla="*/ 667711 h 684864"/>
              <a:gd name="connsiteX3" fmla="*/ 1054100 w 1054100"/>
              <a:gd name="connsiteY3" fmla="*/ 566111 h 68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684864">
                <a:moveTo>
                  <a:pt x="0" y="96211"/>
                </a:moveTo>
                <a:cubicBezTo>
                  <a:pt x="202141" y="23186"/>
                  <a:pt x="404283" y="-49839"/>
                  <a:pt x="520700" y="45411"/>
                </a:cubicBezTo>
                <a:cubicBezTo>
                  <a:pt x="637117" y="140661"/>
                  <a:pt x="609600" y="580928"/>
                  <a:pt x="698500" y="667711"/>
                </a:cubicBezTo>
                <a:cubicBezTo>
                  <a:pt x="787400" y="754494"/>
                  <a:pt x="958850" y="479328"/>
                  <a:pt x="1054100" y="566111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540B9598-A4AD-4FB1-855C-87626C70B67E}"/>
              </a:ext>
            </a:extLst>
          </p:cNvPr>
          <p:cNvSpPr/>
          <p:nvPr/>
        </p:nvSpPr>
        <p:spPr>
          <a:xfrm rot="15891679">
            <a:off x="8553566" y="2990330"/>
            <a:ext cx="191297" cy="270022"/>
          </a:xfrm>
          <a:prstGeom prst="arc">
            <a:avLst>
              <a:gd name="adj1" fmla="val 9264292"/>
              <a:gd name="adj2" fmla="val 167235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04E75-CD15-4B43-BA9E-2200371042B5}"/>
              </a:ext>
            </a:extLst>
          </p:cNvPr>
          <p:cNvSpPr txBox="1"/>
          <p:nvPr/>
        </p:nvSpPr>
        <p:spPr>
          <a:xfrm>
            <a:off x="5029656" y="1598882"/>
            <a:ext cx="626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CCD67B-01F1-4FC9-8087-C07225EE6DFE}"/>
              </a:ext>
            </a:extLst>
          </p:cNvPr>
          <p:cNvSpPr txBox="1"/>
          <p:nvPr/>
        </p:nvSpPr>
        <p:spPr>
          <a:xfrm>
            <a:off x="5166742" y="2832034"/>
            <a:ext cx="626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Rx</a:t>
            </a:r>
          </a:p>
        </p:txBody>
      </p:sp>
      <p:sp>
        <p:nvSpPr>
          <p:cNvPr id="122" name="Shape 120">
            <a:extLst>
              <a:ext uri="{FF2B5EF4-FFF2-40B4-BE49-F238E27FC236}">
                <a16:creationId xmlns:a16="http://schemas.microsoft.com/office/drawing/2014/main" id="{3420FBD1-32C3-48E8-A8FF-086F4E111F6C}"/>
              </a:ext>
            </a:extLst>
          </p:cNvPr>
          <p:cNvSpPr/>
          <p:nvPr/>
        </p:nvSpPr>
        <p:spPr>
          <a:xfrm>
            <a:off x="6360873" y="5023001"/>
            <a:ext cx="1554052" cy="95279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Hub</a:t>
            </a:r>
            <a:endParaRPr dirty="0">
              <a:solidFill>
                <a:schemeClr val="bg1"/>
              </a:solidFill>
            </a:endParaRPr>
          </a:p>
        </p:txBody>
      </p:sp>
      <p:cxnSp>
        <p:nvCxnSpPr>
          <p:cNvPr id="123" name="Shape 121">
            <a:extLst>
              <a:ext uri="{FF2B5EF4-FFF2-40B4-BE49-F238E27FC236}">
                <a16:creationId xmlns:a16="http://schemas.microsoft.com/office/drawing/2014/main" id="{F400C171-DD24-48B0-84F1-387867B781DD}"/>
              </a:ext>
            </a:extLst>
          </p:cNvPr>
          <p:cNvCxnSpPr>
            <a:cxnSpLocks/>
          </p:cNvCxnSpPr>
          <p:nvPr/>
        </p:nvCxnSpPr>
        <p:spPr>
          <a:xfrm rot="10800000" flipH="1">
            <a:off x="5952814" y="5509337"/>
            <a:ext cx="404813" cy="12553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4" name="Shape 122">
            <a:extLst>
              <a:ext uri="{FF2B5EF4-FFF2-40B4-BE49-F238E27FC236}">
                <a16:creationId xmlns:a16="http://schemas.microsoft.com/office/drawing/2014/main" id="{0DC6F5F4-5D16-4196-A723-A9C807825875}"/>
              </a:ext>
            </a:extLst>
          </p:cNvPr>
          <p:cNvCxnSpPr>
            <a:endCxn id="125" idx="3"/>
          </p:cNvCxnSpPr>
          <p:nvPr/>
        </p:nvCxnSpPr>
        <p:spPr>
          <a:xfrm rot="10800000" flipH="1">
            <a:off x="5979810" y="4874171"/>
            <a:ext cx="2100" cy="663600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5" name="Shape 123">
            <a:extLst>
              <a:ext uri="{FF2B5EF4-FFF2-40B4-BE49-F238E27FC236}">
                <a16:creationId xmlns:a16="http://schemas.microsoft.com/office/drawing/2014/main" id="{95841025-DA67-4BC4-AB2D-389158A8DB8E}"/>
              </a:ext>
            </a:extLst>
          </p:cNvPr>
          <p:cNvSpPr/>
          <p:nvPr/>
        </p:nvSpPr>
        <p:spPr>
          <a:xfrm rot="10800000">
            <a:off x="5818823" y="4874171"/>
            <a:ext cx="326174" cy="393074"/>
          </a:xfrm>
          <a:prstGeom prst="triangle">
            <a:avLst>
              <a:gd name="adj" fmla="val 50000"/>
            </a:avLst>
          </a:prstGeom>
          <a:noFill/>
          <a:ln w="571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D8A7C7A-CF81-48F7-AE1D-82172C44B660}"/>
              </a:ext>
            </a:extLst>
          </p:cNvPr>
          <p:cNvGrpSpPr/>
          <p:nvPr/>
        </p:nvGrpSpPr>
        <p:grpSpPr>
          <a:xfrm rot="11579842">
            <a:off x="5470403" y="4402926"/>
            <a:ext cx="808479" cy="910264"/>
            <a:chOff x="5613682" y="2267920"/>
            <a:chExt cx="885759" cy="960460"/>
          </a:xfrm>
        </p:grpSpPr>
        <p:sp>
          <p:nvSpPr>
            <p:cNvPr id="127" name="Shape 124">
              <a:extLst>
                <a:ext uri="{FF2B5EF4-FFF2-40B4-BE49-F238E27FC236}">
                  <a16:creationId xmlns:a16="http://schemas.microsoft.com/office/drawing/2014/main" id="{C75FFDD0-5D46-48E2-A14F-37EE6FFB67D4}"/>
                </a:ext>
              </a:extLst>
            </p:cNvPr>
            <p:cNvSpPr/>
            <p:nvPr/>
          </p:nvSpPr>
          <p:spPr>
            <a:xfrm rot="1630147">
              <a:off x="5817071" y="2401587"/>
              <a:ext cx="589301" cy="640307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Shape 125">
              <a:extLst>
                <a:ext uri="{FF2B5EF4-FFF2-40B4-BE49-F238E27FC236}">
                  <a16:creationId xmlns:a16="http://schemas.microsoft.com/office/drawing/2014/main" id="{E63F179E-D1BF-4E46-9A13-B458DD9193FF}"/>
                </a:ext>
              </a:extLst>
            </p:cNvPr>
            <p:cNvSpPr/>
            <p:nvPr/>
          </p:nvSpPr>
          <p:spPr>
            <a:xfrm rot="1630147">
              <a:off x="5613682" y="2267920"/>
              <a:ext cx="885759" cy="96046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Shape 126">
              <a:extLst>
                <a:ext uri="{FF2B5EF4-FFF2-40B4-BE49-F238E27FC236}">
                  <a16:creationId xmlns:a16="http://schemas.microsoft.com/office/drawing/2014/main" id="{B771DE33-D2C9-4A96-AFEE-5CDE02BEB7D4}"/>
                </a:ext>
              </a:extLst>
            </p:cNvPr>
            <p:cNvSpPr/>
            <p:nvPr/>
          </p:nvSpPr>
          <p:spPr>
            <a:xfrm rot="1630147">
              <a:off x="6033731" y="2541138"/>
              <a:ext cx="279504" cy="314751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C6ED850-D1FB-49B5-A717-202AB07F8F14}"/>
              </a:ext>
            </a:extLst>
          </p:cNvPr>
          <p:cNvGrpSpPr/>
          <p:nvPr/>
        </p:nvGrpSpPr>
        <p:grpSpPr>
          <a:xfrm rot="10523984">
            <a:off x="5415104" y="5268735"/>
            <a:ext cx="267596" cy="257826"/>
            <a:chOff x="6248779" y="2933991"/>
            <a:chExt cx="189826" cy="172803"/>
          </a:xfrm>
        </p:grpSpPr>
        <p:sp>
          <p:nvSpPr>
            <p:cNvPr id="131" name="Shape 134">
              <a:extLst>
                <a:ext uri="{FF2B5EF4-FFF2-40B4-BE49-F238E27FC236}">
                  <a16:creationId xmlns:a16="http://schemas.microsoft.com/office/drawing/2014/main" id="{3AA7E793-36AB-48EF-B9F8-68B0E64D39F8}"/>
                </a:ext>
              </a:extLst>
            </p:cNvPr>
            <p:cNvSpPr/>
            <p:nvPr/>
          </p:nvSpPr>
          <p:spPr>
            <a:xfrm rot="-7737445">
              <a:off x="6254783" y="2927987"/>
              <a:ext cx="172803" cy="184812"/>
            </a:xfrm>
            <a:prstGeom prst="arc">
              <a:avLst>
                <a:gd name="adj1" fmla="val 16200000"/>
                <a:gd name="adj2" fmla="val 20948961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Shape 133">
              <a:extLst>
                <a:ext uri="{FF2B5EF4-FFF2-40B4-BE49-F238E27FC236}">
                  <a16:creationId xmlns:a16="http://schemas.microsoft.com/office/drawing/2014/main" id="{DD19E6C5-CFAA-4187-AD02-1DFF5A85D918}"/>
                </a:ext>
              </a:extLst>
            </p:cNvPr>
            <p:cNvSpPr/>
            <p:nvPr/>
          </p:nvSpPr>
          <p:spPr>
            <a:xfrm rot="-7737445">
              <a:off x="6317545" y="2956463"/>
              <a:ext cx="114968" cy="123208"/>
            </a:xfrm>
            <a:prstGeom prst="arc">
              <a:avLst>
                <a:gd name="adj1" fmla="val 16200000"/>
                <a:gd name="adj2" fmla="val 21041624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Shape 135">
              <a:extLst>
                <a:ext uri="{FF2B5EF4-FFF2-40B4-BE49-F238E27FC236}">
                  <a16:creationId xmlns:a16="http://schemas.microsoft.com/office/drawing/2014/main" id="{198DFDE1-C077-4506-BA03-29C3B18A96CA}"/>
                </a:ext>
              </a:extLst>
            </p:cNvPr>
            <p:cNvSpPr/>
            <p:nvPr/>
          </p:nvSpPr>
          <p:spPr>
            <a:xfrm rot="-7737445">
              <a:off x="6378163" y="2991759"/>
              <a:ext cx="59509" cy="61375"/>
            </a:xfrm>
            <a:prstGeom prst="arc">
              <a:avLst>
                <a:gd name="adj1" fmla="val 16200000"/>
                <a:gd name="adj2" fmla="val 21148728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CF9AEF09-B7BB-4D7B-A329-3B2F3FC5A2F8}"/>
              </a:ext>
            </a:extLst>
          </p:cNvPr>
          <p:cNvSpPr/>
          <p:nvPr/>
        </p:nvSpPr>
        <p:spPr>
          <a:xfrm>
            <a:off x="7914925" y="5506007"/>
            <a:ext cx="592931" cy="304649"/>
          </a:xfrm>
          <a:custGeom>
            <a:avLst/>
            <a:gdLst>
              <a:gd name="connsiteX0" fmla="*/ 0 w 1054100"/>
              <a:gd name="connsiteY0" fmla="*/ 96211 h 684864"/>
              <a:gd name="connsiteX1" fmla="*/ 520700 w 1054100"/>
              <a:gd name="connsiteY1" fmla="*/ 45411 h 684864"/>
              <a:gd name="connsiteX2" fmla="*/ 698500 w 1054100"/>
              <a:gd name="connsiteY2" fmla="*/ 667711 h 684864"/>
              <a:gd name="connsiteX3" fmla="*/ 1054100 w 1054100"/>
              <a:gd name="connsiteY3" fmla="*/ 566111 h 68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684864">
                <a:moveTo>
                  <a:pt x="0" y="96211"/>
                </a:moveTo>
                <a:cubicBezTo>
                  <a:pt x="202141" y="23186"/>
                  <a:pt x="404283" y="-49839"/>
                  <a:pt x="520700" y="45411"/>
                </a:cubicBezTo>
                <a:cubicBezTo>
                  <a:pt x="637117" y="140661"/>
                  <a:pt x="609600" y="580928"/>
                  <a:pt x="698500" y="667711"/>
                </a:cubicBezTo>
                <a:cubicBezTo>
                  <a:pt x="787400" y="754494"/>
                  <a:pt x="958850" y="479328"/>
                  <a:pt x="1054100" y="566111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Arc 134">
            <a:extLst>
              <a:ext uri="{FF2B5EF4-FFF2-40B4-BE49-F238E27FC236}">
                <a16:creationId xmlns:a16="http://schemas.microsoft.com/office/drawing/2014/main" id="{2E35F0C5-F585-42FB-8AE3-3C2F14F7C4EA}"/>
              </a:ext>
            </a:extLst>
          </p:cNvPr>
          <p:cNvSpPr/>
          <p:nvPr/>
        </p:nvSpPr>
        <p:spPr>
          <a:xfrm rot="15891679">
            <a:off x="8550320" y="5610325"/>
            <a:ext cx="191297" cy="270022"/>
          </a:xfrm>
          <a:prstGeom prst="arc">
            <a:avLst>
              <a:gd name="adj1" fmla="val 9264292"/>
              <a:gd name="adj2" fmla="val 167235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5138DE6-9B4A-4156-896B-157DFE811CD0}"/>
              </a:ext>
            </a:extLst>
          </p:cNvPr>
          <p:cNvSpPr txBox="1"/>
          <p:nvPr/>
        </p:nvSpPr>
        <p:spPr>
          <a:xfrm>
            <a:off x="5026410" y="4218877"/>
            <a:ext cx="626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Tx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811AD791-5712-436C-8185-83E1324B9628}"/>
              </a:ext>
            </a:extLst>
          </p:cNvPr>
          <p:cNvSpPr txBox="1"/>
          <p:nvPr/>
        </p:nvSpPr>
        <p:spPr>
          <a:xfrm>
            <a:off x="5163496" y="5452029"/>
            <a:ext cx="626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Rx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CFBD21-4F23-45EC-90B6-D653D25B503F}"/>
              </a:ext>
            </a:extLst>
          </p:cNvPr>
          <p:cNvGrpSpPr/>
          <p:nvPr/>
        </p:nvGrpSpPr>
        <p:grpSpPr>
          <a:xfrm>
            <a:off x="2986140" y="4047671"/>
            <a:ext cx="507348" cy="517415"/>
            <a:chOff x="3078503" y="4212503"/>
            <a:chExt cx="507348" cy="517415"/>
          </a:xfrm>
        </p:grpSpPr>
        <p:sp>
          <p:nvSpPr>
            <p:cNvPr id="139" name="Shape 124">
              <a:extLst>
                <a:ext uri="{FF2B5EF4-FFF2-40B4-BE49-F238E27FC236}">
                  <a16:creationId xmlns:a16="http://schemas.microsoft.com/office/drawing/2014/main" id="{4D08C5E8-0005-412A-AC83-E09C7375D77C}"/>
                </a:ext>
              </a:extLst>
            </p:cNvPr>
            <p:cNvSpPr/>
            <p:nvPr/>
          </p:nvSpPr>
          <p:spPr>
            <a:xfrm rot="13209989">
              <a:off x="3175047" y="4274015"/>
              <a:ext cx="327996" cy="363765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Shape 125">
              <a:extLst>
                <a:ext uri="{FF2B5EF4-FFF2-40B4-BE49-F238E27FC236}">
                  <a16:creationId xmlns:a16="http://schemas.microsoft.com/office/drawing/2014/main" id="{B16A8A37-CBB8-48C8-96E4-98AC0DBD06FD}"/>
                </a:ext>
              </a:extLst>
            </p:cNvPr>
            <p:cNvSpPr/>
            <p:nvPr/>
          </p:nvSpPr>
          <p:spPr>
            <a:xfrm rot="13209989">
              <a:off x="3078503" y="4212503"/>
              <a:ext cx="507348" cy="517415"/>
            </a:xfrm>
            <a:prstGeom prst="arc">
              <a:avLst>
                <a:gd name="adj1" fmla="val 16200000"/>
                <a:gd name="adj2" fmla="val 171138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Shape 126">
              <a:extLst>
                <a:ext uri="{FF2B5EF4-FFF2-40B4-BE49-F238E27FC236}">
                  <a16:creationId xmlns:a16="http://schemas.microsoft.com/office/drawing/2014/main" id="{6BB5B62F-157D-42C4-B90F-40222FBED3B8}"/>
                </a:ext>
              </a:extLst>
            </p:cNvPr>
            <p:cNvSpPr/>
            <p:nvPr/>
          </p:nvSpPr>
          <p:spPr>
            <a:xfrm rot="13209989">
              <a:off x="3252011" y="4378819"/>
              <a:ext cx="168980" cy="176228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614FBCA-8CF7-4F9A-9793-57194F7FDF16}"/>
              </a:ext>
            </a:extLst>
          </p:cNvPr>
          <p:cNvGrpSpPr/>
          <p:nvPr/>
        </p:nvGrpSpPr>
        <p:grpSpPr>
          <a:xfrm>
            <a:off x="801418" y="4773777"/>
            <a:ext cx="1308164" cy="1178973"/>
            <a:chOff x="1591413" y="3760508"/>
            <a:chExt cx="1308164" cy="1178973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727F6D42-795C-481D-B088-998466F2238B}"/>
                </a:ext>
              </a:extLst>
            </p:cNvPr>
            <p:cNvCxnSpPr>
              <a:cxnSpLocks/>
            </p:cNvCxnSpPr>
            <p:nvPr/>
          </p:nvCxnSpPr>
          <p:spPr>
            <a:xfrm>
              <a:off x="2844122" y="4355422"/>
              <a:ext cx="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C505F9CB-2C01-490E-889D-3EA0F8D0A018}"/>
                </a:ext>
              </a:extLst>
            </p:cNvPr>
            <p:cNvSpPr/>
            <p:nvPr/>
          </p:nvSpPr>
          <p:spPr>
            <a:xfrm>
              <a:off x="1720443" y="3819262"/>
              <a:ext cx="1120220" cy="1120219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00B050"/>
                </a:solidFill>
                <a:latin typeface="Calibri"/>
              </a:endParaRP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95A14049-A3F9-4743-AC2F-5DA4F18E91B0}"/>
                </a:ext>
              </a:extLst>
            </p:cNvPr>
            <p:cNvGrpSpPr/>
            <p:nvPr/>
          </p:nvGrpSpPr>
          <p:grpSpPr>
            <a:xfrm rot="19515364">
              <a:off x="1729332" y="3893246"/>
              <a:ext cx="375975" cy="234855"/>
              <a:chOff x="2368550" y="1009575"/>
              <a:chExt cx="1635125" cy="914231"/>
            </a:xfrm>
          </p:grpSpPr>
          <p:sp>
            <p:nvSpPr>
              <p:cNvPr id="175" name="Isosceles Triangle 174">
                <a:extLst>
                  <a:ext uri="{FF2B5EF4-FFF2-40B4-BE49-F238E27FC236}">
                    <a16:creationId xmlns:a16="http://schemas.microsoft.com/office/drawing/2014/main" id="{0804309F-316C-465B-848A-E51AAEDCCCFB}"/>
                  </a:ext>
                </a:extLst>
              </p:cNvPr>
              <p:cNvSpPr/>
              <p:nvPr/>
            </p:nvSpPr>
            <p:spPr>
              <a:xfrm rot="5400000">
                <a:off x="2959757" y="1332842"/>
                <a:ext cx="672856" cy="509072"/>
              </a:xfrm>
              <a:prstGeom prst="triangle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050">
                  <a:solidFill>
                    <a:srgbClr val="00B050"/>
                  </a:solidFill>
                  <a:latin typeface="Calibri"/>
                </a:endParaRPr>
              </a:p>
            </p:txBody>
          </p: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420F0EB3-5F7E-4927-8945-93D3548E10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2742" y="1381003"/>
                <a:ext cx="0" cy="412750"/>
              </a:xfrm>
              <a:prstGeom prst="line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4390704E-55E3-4614-AD4C-2652A2D6D8DC}"/>
                  </a:ext>
                </a:extLst>
              </p:cNvPr>
              <p:cNvCxnSpPr>
                <a:cxnSpLocks/>
                <a:stCxn id="175" idx="3"/>
              </p:cNvCxnSpPr>
              <p:nvPr/>
            </p:nvCxnSpPr>
            <p:spPr>
              <a:xfrm flipH="1">
                <a:off x="2368550" y="1587378"/>
                <a:ext cx="673099" cy="0"/>
              </a:xfrm>
              <a:prstGeom prst="line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A74ADB61-2726-43D7-9981-043FC73EDBA9}"/>
                  </a:ext>
                </a:extLst>
              </p:cNvPr>
              <p:cNvCxnSpPr>
                <a:cxnSpLocks/>
                <a:stCxn id="175" idx="0"/>
              </p:cNvCxnSpPr>
              <p:nvPr/>
            </p:nvCxnSpPr>
            <p:spPr>
              <a:xfrm>
                <a:off x="3550721" y="1587378"/>
                <a:ext cx="452954" cy="0"/>
              </a:xfrm>
              <a:prstGeom prst="line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id="{750E7098-37B4-4313-8970-B745C9755D26}"/>
                  </a:ext>
                </a:extLst>
              </p:cNvPr>
              <p:cNvCxnSpPr/>
              <p:nvPr/>
            </p:nvCxnSpPr>
            <p:spPr>
              <a:xfrm flipH="1">
                <a:off x="3198296" y="1009575"/>
                <a:ext cx="234950" cy="247650"/>
              </a:xfrm>
              <a:prstGeom prst="straightConnector1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>
                <a:extLst>
                  <a:ext uri="{FF2B5EF4-FFF2-40B4-BE49-F238E27FC236}">
                    <a16:creationId xmlns:a16="http://schemas.microsoft.com/office/drawing/2014/main" id="{D49590B7-5B64-413B-B5E3-E831800A84FE}"/>
                  </a:ext>
                </a:extLst>
              </p:cNvPr>
              <p:cNvCxnSpPr/>
              <p:nvPr/>
            </p:nvCxnSpPr>
            <p:spPr>
              <a:xfrm flipH="1">
                <a:off x="3315771" y="1111205"/>
                <a:ext cx="234950" cy="247650"/>
              </a:xfrm>
              <a:prstGeom prst="straightConnector1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178258A1-D21D-46A0-8314-A8E1B6A93253}"/>
                </a:ext>
              </a:extLst>
            </p:cNvPr>
            <p:cNvGrpSpPr/>
            <p:nvPr/>
          </p:nvGrpSpPr>
          <p:grpSpPr>
            <a:xfrm rot="19515364">
              <a:off x="2409995" y="3905461"/>
              <a:ext cx="375975" cy="234855"/>
              <a:chOff x="2368550" y="1009575"/>
              <a:chExt cx="1635125" cy="914231"/>
            </a:xfrm>
          </p:grpSpPr>
          <p:sp>
            <p:nvSpPr>
              <p:cNvPr id="169" name="Isosceles Triangle 168">
                <a:extLst>
                  <a:ext uri="{FF2B5EF4-FFF2-40B4-BE49-F238E27FC236}">
                    <a16:creationId xmlns:a16="http://schemas.microsoft.com/office/drawing/2014/main" id="{8B9018F1-38B5-41F1-A7C7-2253EFEBBF38}"/>
                  </a:ext>
                </a:extLst>
              </p:cNvPr>
              <p:cNvSpPr/>
              <p:nvPr/>
            </p:nvSpPr>
            <p:spPr>
              <a:xfrm rot="5400000">
                <a:off x="2959757" y="1332842"/>
                <a:ext cx="672856" cy="509072"/>
              </a:xfrm>
              <a:prstGeom prst="triangle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050">
                  <a:solidFill>
                    <a:srgbClr val="00B050"/>
                  </a:solidFill>
                  <a:latin typeface="Calibri"/>
                </a:endParaRPr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225AA95-6993-477A-B4A8-EDBFCE64B2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2742" y="1381003"/>
                <a:ext cx="0" cy="412750"/>
              </a:xfrm>
              <a:prstGeom prst="line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5A0CDB23-6FE5-4876-9A77-E7BCCD03E29C}"/>
                  </a:ext>
                </a:extLst>
              </p:cNvPr>
              <p:cNvCxnSpPr>
                <a:cxnSpLocks/>
                <a:stCxn id="169" idx="3"/>
              </p:cNvCxnSpPr>
              <p:nvPr/>
            </p:nvCxnSpPr>
            <p:spPr>
              <a:xfrm flipH="1">
                <a:off x="2368550" y="1587378"/>
                <a:ext cx="673099" cy="0"/>
              </a:xfrm>
              <a:prstGeom prst="line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EAEF3E5-43C6-4785-AACC-D25FBABCB1A2}"/>
                  </a:ext>
                </a:extLst>
              </p:cNvPr>
              <p:cNvCxnSpPr>
                <a:cxnSpLocks/>
                <a:stCxn id="169" idx="0"/>
              </p:cNvCxnSpPr>
              <p:nvPr/>
            </p:nvCxnSpPr>
            <p:spPr>
              <a:xfrm>
                <a:off x="3550721" y="1587378"/>
                <a:ext cx="452954" cy="0"/>
              </a:xfrm>
              <a:prstGeom prst="line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Arrow Connector 172">
                <a:extLst>
                  <a:ext uri="{FF2B5EF4-FFF2-40B4-BE49-F238E27FC236}">
                    <a16:creationId xmlns:a16="http://schemas.microsoft.com/office/drawing/2014/main" id="{64FB3D97-5EC9-436F-9649-7926A01712B9}"/>
                  </a:ext>
                </a:extLst>
              </p:cNvPr>
              <p:cNvCxnSpPr/>
              <p:nvPr/>
            </p:nvCxnSpPr>
            <p:spPr>
              <a:xfrm flipH="1">
                <a:off x="3198296" y="1009575"/>
                <a:ext cx="234950" cy="247650"/>
              </a:xfrm>
              <a:prstGeom prst="straightConnector1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>
                <a:extLst>
                  <a:ext uri="{FF2B5EF4-FFF2-40B4-BE49-F238E27FC236}">
                    <a16:creationId xmlns:a16="http://schemas.microsoft.com/office/drawing/2014/main" id="{0CB1A017-7F9E-4097-9337-6B36CB0A9C8E}"/>
                  </a:ext>
                </a:extLst>
              </p:cNvPr>
              <p:cNvCxnSpPr/>
              <p:nvPr/>
            </p:nvCxnSpPr>
            <p:spPr>
              <a:xfrm flipH="1">
                <a:off x="3315771" y="1111205"/>
                <a:ext cx="234950" cy="247650"/>
              </a:xfrm>
              <a:prstGeom prst="straightConnector1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AF8F402-5D81-4EFB-B7E7-41179E974744}"/>
                </a:ext>
              </a:extLst>
            </p:cNvPr>
            <p:cNvGrpSpPr/>
            <p:nvPr/>
          </p:nvGrpSpPr>
          <p:grpSpPr>
            <a:xfrm rot="19515364">
              <a:off x="1716554" y="4573573"/>
              <a:ext cx="375975" cy="234855"/>
              <a:chOff x="2368550" y="1009575"/>
              <a:chExt cx="1635125" cy="914231"/>
            </a:xfrm>
          </p:grpSpPr>
          <p:sp>
            <p:nvSpPr>
              <p:cNvPr id="163" name="Isosceles Triangle 162">
                <a:extLst>
                  <a:ext uri="{FF2B5EF4-FFF2-40B4-BE49-F238E27FC236}">
                    <a16:creationId xmlns:a16="http://schemas.microsoft.com/office/drawing/2014/main" id="{D8DEAB30-06BE-4B77-A74A-398F3D8829BA}"/>
                  </a:ext>
                </a:extLst>
              </p:cNvPr>
              <p:cNvSpPr/>
              <p:nvPr/>
            </p:nvSpPr>
            <p:spPr>
              <a:xfrm rot="5400000">
                <a:off x="2959757" y="1332842"/>
                <a:ext cx="672856" cy="509072"/>
              </a:xfrm>
              <a:prstGeom prst="triangle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050">
                  <a:solidFill>
                    <a:srgbClr val="00B050"/>
                  </a:solidFill>
                  <a:latin typeface="Calibri"/>
                </a:endParaRPr>
              </a:p>
            </p:txBody>
          </p: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0542F93D-D990-4D70-BABC-7CCAACA1AF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2742" y="1381003"/>
                <a:ext cx="0" cy="412750"/>
              </a:xfrm>
              <a:prstGeom prst="line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D90E93C4-0779-4047-A444-07405B17EDD4}"/>
                  </a:ext>
                </a:extLst>
              </p:cNvPr>
              <p:cNvCxnSpPr>
                <a:cxnSpLocks/>
                <a:stCxn id="163" idx="3"/>
              </p:cNvCxnSpPr>
              <p:nvPr/>
            </p:nvCxnSpPr>
            <p:spPr>
              <a:xfrm flipH="1">
                <a:off x="2368550" y="1587378"/>
                <a:ext cx="673099" cy="0"/>
              </a:xfrm>
              <a:prstGeom prst="line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6F9103FA-8620-4300-9962-6B59C400B0A7}"/>
                  </a:ext>
                </a:extLst>
              </p:cNvPr>
              <p:cNvCxnSpPr>
                <a:cxnSpLocks/>
                <a:stCxn id="163" idx="0"/>
              </p:cNvCxnSpPr>
              <p:nvPr/>
            </p:nvCxnSpPr>
            <p:spPr>
              <a:xfrm>
                <a:off x="3550721" y="1587378"/>
                <a:ext cx="452954" cy="0"/>
              </a:xfrm>
              <a:prstGeom prst="line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>
                <a:extLst>
                  <a:ext uri="{FF2B5EF4-FFF2-40B4-BE49-F238E27FC236}">
                    <a16:creationId xmlns:a16="http://schemas.microsoft.com/office/drawing/2014/main" id="{F7B51272-CAA2-4DCE-BD9E-43DE5827DD38}"/>
                  </a:ext>
                </a:extLst>
              </p:cNvPr>
              <p:cNvCxnSpPr/>
              <p:nvPr/>
            </p:nvCxnSpPr>
            <p:spPr>
              <a:xfrm flipH="1">
                <a:off x="3198296" y="1009575"/>
                <a:ext cx="234950" cy="247650"/>
              </a:xfrm>
              <a:prstGeom prst="straightConnector1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>
                <a:extLst>
                  <a:ext uri="{FF2B5EF4-FFF2-40B4-BE49-F238E27FC236}">
                    <a16:creationId xmlns:a16="http://schemas.microsoft.com/office/drawing/2014/main" id="{6965032F-F63D-49A0-989B-A17601537F72}"/>
                  </a:ext>
                </a:extLst>
              </p:cNvPr>
              <p:cNvCxnSpPr/>
              <p:nvPr/>
            </p:nvCxnSpPr>
            <p:spPr>
              <a:xfrm flipH="1">
                <a:off x="3315771" y="1111205"/>
                <a:ext cx="234950" cy="247650"/>
              </a:xfrm>
              <a:prstGeom prst="straightConnector1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7D47BDD2-6BB6-4480-93A2-55F87462ED4C}"/>
                </a:ext>
              </a:extLst>
            </p:cNvPr>
            <p:cNvGrpSpPr/>
            <p:nvPr/>
          </p:nvGrpSpPr>
          <p:grpSpPr>
            <a:xfrm rot="19515364">
              <a:off x="2419619" y="4595876"/>
              <a:ext cx="375975" cy="234855"/>
              <a:chOff x="2368550" y="1009575"/>
              <a:chExt cx="1635125" cy="914231"/>
            </a:xfrm>
          </p:grpSpPr>
          <p:sp>
            <p:nvSpPr>
              <p:cNvPr id="157" name="Isosceles Triangle 156">
                <a:extLst>
                  <a:ext uri="{FF2B5EF4-FFF2-40B4-BE49-F238E27FC236}">
                    <a16:creationId xmlns:a16="http://schemas.microsoft.com/office/drawing/2014/main" id="{9CD67E22-E511-42E5-B922-5A2D50EEFE2A}"/>
                  </a:ext>
                </a:extLst>
              </p:cNvPr>
              <p:cNvSpPr/>
              <p:nvPr/>
            </p:nvSpPr>
            <p:spPr>
              <a:xfrm rot="5400000">
                <a:off x="2959757" y="1332842"/>
                <a:ext cx="672856" cy="509072"/>
              </a:xfrm>
              <a:prstGeom prst="triangle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050">
                  <a:solidFill>
                    <a:srgbClr val="00B050"/>
                  </a:solidFill>
                  <a:latin typeface="Calibri"/>
                </a:endParaRPr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9032B3EA-1702-410E-9B03-1280AE3A5D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2742" y="1381003"/>
                <a:ext cx="0" cy="412750"/>
              </a:xfrm>
              <a:prstGeom prst="line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5BD806A5-F2F8-43EA-975D-C0E58C77A440}"/>
                  </a:ext>
                </a:extLst>
              </p:cNvPr>
              <p:cNvCxnSpPr>
                <a:cxnSpLocks/>
                <a:stCxn id="157" idx="3"/>
              </p:cNvCxnSpPr>
              <p:nvPr/>
            </p:nvCxnSpPr>
            <p:spPr>
              <a:xfrm flipH="1">
                <a:off x="2368550" y="1587378"/>
                <a:ext cx="673099" cy="0"/>
              </a:xfrm>
              <a:prstGeom prst="line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67C5C914-DC9E-480D-A904-6ACFE6508903}"/>
                  </a:ext>
                </a:extLst>
              </p:cNvPr>
              <p:cNvCxnSpPr>
                <a:cxnSpLocks/>
                <a:stCxn id="157" idx="0"/>
              </p:cNvCxnSpPr>
              <p:nvPr/>
            </p:nvCxnSpPr>
            <p:spPr>
              <a:xfrm>
                <a:off x="3550721" y="1587378"/>
                <a:ext cx="452954" cy="0"/>
              </a:xfrm>
              <a:prstGeom prst="line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>
                <a:extLst>
                  <a:ext uri="{FF2B5EF4-FFF2-40B4-BE49-F238E27FC236}">
                    <a16:creationId xmlns:a16="http://schemas.microsoft.com/office/drawing/2014/main" id="{8FE07D6F-A416-491F-80F7-23A11ABE80F5}"/>
                  </a:ext>
                </a:extLst>
              </p:cNvPr>
              <p:cNvCxnSpPr/>
              <p:nvPr/>
            </p:nvCxnSpPr>
            <p:spPr>
              <a:xfrm flipH="1">
                <a:off x="3198296" y="1009575"/>
                <a:ext cx="234950" cy="247650"/>
              </a:xfrm>
              <a:prstGeom prst="straightConnector1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>
                <a:extLst>
                  <a:ext uri="{FF2B5EF4-FFF2-40B4-BE49-F238E27FC236}">
                    <a16:creationId xmlns:a16="http://schemas.microsoft.com/office/drawing/2014/main" id="{55FC30E1-FA7F-4B77-980C-021F5EE4BAA5}"/>
                  </a:ext>
                </a:extLst>
              </p:cNvPr>
              <p:cNvCxnSpPr/>
              <p:nvPr/>
            </p:nvCxnSpPr>
            <p:spPr>
              <a:xfrm flipH="1">
                <a:off x="3315771" y="1111205"/>
                <a:ext cx="234950" cy="247650"/>
              </a:xfrm>
              <a:prstGeom prst="straightConnector1">
                <a:avLst/>
              </a:prstGeom>
              <a:solidFill>
                <a:srgbClr val="00B050"/>
              </a:solidFill>
              <a:ln w="254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389A1570-0004-4B9E-9ABE-084D90D2E441}"/>
                </a:ext>
              </a:extLst>
            </p:cNvPr>
            <p:cNvSpPr txBox="1"/>
            <p:nvPr/>
          </p:nvSpPr>
          <p:spPr>
            <a:xfrm>
              <a:off x="2075380" y="3760508"/>
              <a:ext cx="24385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40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…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7E30C40-2162-4BD3-9755-D5E222FECAC4}"/>
                </a:ext>
              </a:extLst>
            </p:cNvPr>
            <p:cNvSpPr txBox="1"/>
            <p:nvPr/>
          </p:nvSpPr>
          <p:spPr>
            <a:xfrm>
              <a:off x="2081880" y="4442905"/>
              <a:ext cx="24385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40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…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3729167A-F81A-4699-A293-13FE90848858}"/>
                </a:ext>
              </a:extLst>
            </p:cNvPr>
            <p:cNvSpPr txBox="1"/>
            <p:nvPr/>
          </p:nvSpPr>
          <p:spPr>
            <a:xfrm>
              <a:off x="1591413" y="4168620"/>
              <a:ext cx="553998" cy="350890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pPr defTabSz="685800"/>
              <a:r>
                <a:rPr lang="en-US" sz="240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…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5AEF137-83AC-43FA-8641-459929B29E93}"/>
                </a:ext>
              </a:extLst>
            </p:cNvPr>
            <p:cNvSpPr txBox="1"/>
            <p:nvPr/>
          </p:nvSpPr>
          <p:spPr>
            <a:xfrm>
              <a:off x="2345579" y="4160502"/>
              <a:ext cx="553998" cy="350890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pPr defTabSz="685800"/>
              <a:r>
                <a:rPr lang="en-US" sz="240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…</a:t>
              </a:r>
            </a:p>
          </p:txBody>
        </p:sp>
      </p:grpSp>
      <p:sp>
        <p:nvSpPr>
          <p:cNvPr id="181" name="TextBox 180">
            <a:extLst>
              <a:ext uri="{FF2B5EF4-FFF2-40B4-BE49-F238E27FC236}">
                <a16:creationId xmlns:a16="http://schemas.microsoft.com/office/drawing/2014/main" id="{0202FCC4-A02F-4584-B0CF-295E7663B746}"/>
              </a:ext>
            </a:extLst>
          </p:cNvPr>
          <p:cNvSpPr txBox="1"/>
          <p:nvPr/>
        </p:nvSpPr>
        <p:spPr>
          <a:xfrm>
            <a:off x="629691" y="5973427"/>
            <a:ext cx="170837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000" b="1" dirty="0">
                <a:solidFill>
                  <a:srgbClr val="00B050"/>
                </a:solidFill>
                <a:latin typeface="Arial Narrow" panose="020B0606020202030204" pitchFamily="34" charset="0"/>
              </a:rPr>
              <a:t>Image Sensor</a:t>
            </a:r>
          </a:p>
        </p:txBody>
      </p:sp>
      <p:cxnSp>
        <p:nvCxnSpPr>
          <p:cNvPr id="182" name="Shape 171">
            <a:extLst>
              <a:ext uri="{FF2B5EF4-FFF2-40B4-BE49-F238E27FC236}">
                <a16:creationId xmlns:a16="http://schemas.microsoft.com/office/drawing/2014/main" id="{F128FF72-E024-404A-B597-7F2E2BDE18B2}"/>
              </a:ext>
            </a:extLst>
          </p:cNvPr>
          <p:cNvCxnSpPr/>
          <p:nvPr/>
        </p:nvCxnSpPr>
        <p:spPr>
          <a:xfrm rot="10800000" flipH="1">
            <a:off x="2690129" y="4321938"/>
            <a:ext cx="2012" cy="663549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3" name="Shape 172">
            <a:extLst>
              <a:ext uri="{FF2B5EF4-FFF2-40B4-BE49-F238E27FC236}">
                <a16:creationId xmlns:a16="http://schemas.microsoft.com/office/drawing/2014/main" id="{7CB8BACB-05C7-431E-B1D1-CAC1192E2BAD}"/>
              </a:ext>
            </a:extLst>
          </p:cNvPr>
          <p:cNvSpPr/>
          <p:nvPr/>
        </p:nvSpPr>
        <p:spPr>
          <a:xfrm rot="10800000">
            <a:off x="2527466" y="4321938"/>
            <a:ext cx="326174" cy="393074"/>
          </a:xfrm>
          <a:prstGeom prst="triangle">
            <a:avLst>
              <a:gd name="adj" fmla="val 50000"/>
            </a:avLst>
          </a:prstGeom>
          <a:noFill/>
          <a:ln w="571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4" name="Shape 173">
            <a:extLst>
              <a:ext uri="{FF2B5EF4-FFF2-40B4-BE49-F238E27FC236}">
                <a16:creationId xmlns:a16="http://schemas.microsoft.com/office/drawing/2014/main" id="{CB83CDC3-9708-4DFE-9A44-F6E4FFD7DB06}"/>
              </a:ext>
            </a:extLst>
          </p:cNvPr>
          <p:cNvGrpSpPr/>
          <p:nvPr/>
        </p:nvGrpSpPr>
        <p:grpSpPr>
          <a:xfrm>
            <a:off x="2058390" y="4933791"/>
            <a:ext cx="641446" cy="785693"/>
            <a:chOff x="1266825" y="1932997"/>
            <a:chExt cx="768350" cy="934294"/>
          </a:xfrm>
        </p:grpSpPr>
        <p:cxnSp>
          <p:nvCxnSpPr>
            <p:cNvPr id="185" name="Shape 174">
              <a:extLst>
                <a:ext uri="{FF2B5EF4-FFF2-40B4-BE49-F238E27FC236}">
                  <a16:creationId xmlns:a16="http://schemas.microsoft.com/office/drawing/2014/main" id="{794B0A97-B46D-4763-A50C-6277BCC30656}"/>
                </a:ext>
              </a:extLst>
            </p:cNvPr>
            <p:cNvCxnSpPr/>
            <p:nvPr/>
          </p:nvCxnSpPr>
          <p:spPr>
            <a:xfrm>
              <a:off x="1644650" y="2214563"/>
              <a:ext cx="0" cy="454025"/>
            </a:xfrm>
            <a:prstGeom prst="straightConnector1">
              <a:avLst/>
            </a:prstGeom>
            <a:noFill/>
            <a:ln w="5715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</p:spPr>
        </p:cxnSp>
        <p:cxnSp>
          <p:nvCxnSpPr>
            <p:cNvPr id="186" name="Shape 175">
              <a:extLst>
                <a:ext uri="{FF2B5EF4-FFF2-40B4-BE49-F238E27FC236}">
                  <a16:creationId xmlns:a16="http://schemas.microsoft.com/office/drawing/2014/main" id="{E955F90A-0903-42B8-8326-FE23ECC8DB11}"/>
                </a:ext>
              </a:extLst>
            </p:cNvPr>
            <p:cNvCxnSpPr/>
            <p:nvPr/>
          </p:nvCxnSpPr>
          <p:spPr>
            <a:xfrm>
              <a:off x="1743075" y="2174875"/>
              <a:ext cx="0" cy="531813"/>
            </a:xfrm>
            <a:prstGeom prst="straightConnector1">
              <a:avLst/>
            </a:prstGeom>
            <a:noFill/>
            <a:ln w="5715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</p:spPr>
        </p:cxnSp>
        <p:cxnSp>
          <p:nvCxnSpPr>
            <p:cNvPr id="187" name="Shape 176">
              <a:extLst>
                <a:ext uri="{FF2B5EF4-FFF2-40B4-BE49-F238E27FC236}">
                  <a16:creationId xmlns:a16="http://schemas.microsoft.com/office/drawing/2014/main" id="{DCF34962-FA0A-4F0F-8B31-906E1A36FA86}"/>
                </a:ext>
              </a:extLst>
            </p:cNvPr>
            <p:cNvCxnSpPr/>
            <p:nvPr/>
          </p:nvCxnSpPr>
          <p:spPr>
            <a:xfrm rot="10800000">
              <a:off x="1266825" y="2455863"/>
              <a:ext cx="377825" cy="0"/>
            </a:xfrm>
            <a:prstGeom prst="straightConnector1">
              <a:avLst/>
            </a:prstGeom>
            <a:noFill/>
            <a:ln w="571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</p:spPr>
        </p:cxnSp>
        <p:cxnSp>
          <p:nvCxnSpPr>
            <p:cNvPr id="188" name="Shape 177">
              <a:extLst>
                <a:ext uri="{FF2B5EF4-FFF2-40B4-BE49-F238E27FC236}">
                  <a16:creationId xmlns:a16="http://schemas.microsoft.com/office/drawing/2014/main" id="{933438CA-4C4D-4548-A174-AEA937DCC7B3}"/>
                </a:ext>
              </a:extLst>
            </p:cNvPr>
            <p:cNvCxnSpPr/>
            <p:nvPr/>
          </p:nvCxnSpPr>
          <p:spPr>
            <a:xfrm>
              <a:off x="1743075" y="2584450"/>
              <a:ext cx="292100" cy="0"/>
            </a:xfrm>
            <a:prstGeom prst="straightConnector1">
              <a:avLst/>
            </a:prstGeom>
            <a:noFill/>
            <a:ln w="571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</p:spPr>
        </p:cxnSp>
        <p:cxnSp>
          <p:nvCxnSpPr>
            <p:cNvPr id="189" name="Shape 178">
              <a:extLst>
                <a:ext uri="{FF2B5EF4-FFF2-40B4-BE49-F238E27FC236}">
                  <a16:creationId xmlns:a16="http://schemas.microsoft.com/office/drawing/2014/main" id="{C7032A38-F10C-4957-98F9-C2F5BC5BE65F}"/>
                </a:ext>
              </a:extLst>
            </p:cNvPr>
            <p:cNvCxnSpPr/>
            <p:nvPr/>
          </p:nvCxnSpPr>
          <p:spPr>
            <a:xfrm>
              <a:off x="2024063" y="2552966"/>
              <a:ext cx="0" cy="314325"/>
            </a:xfrm>
            <a:prstGeom prst="straightConnector1">
              <a:avLst/>
            </a:prstGeom>
            <a:noFill/>
            <a:ln w="571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</p:spPr>
        </p:cxnSp>
        <p:cxnSp>
          <p:nvCxnSpPr>
            <p:cNvPr id="190" name="Shape 179">
              <a:extLst>
                <a:ext uri="{FF2B5EF4-FFF2-40B4-BE49-F238E27FC236}">
                  <a16:creationId xmlns:a16="http://schemas.microsoft.com/office/drawing/2014/main" id="{3D654ACE-1B9D-4AF3-8DA1-D2AE3DB07A2B}"/>
                </a:ext>
              </a:extLst>
            </p:cNvPr>
            <p:cNvCxnSpPr/>
            <p:nvPr/>
          </p:nvCxnSpPr>
          <p:spPr>
            <a:xfrm>
              <a:off x="2022475" y="1932997"/>
              <a:ext cx="0" cy="365125"/>
            </a:xfrm>
            <a:prstGeom prst="straightConnector1">
              <a:avLst/>
            </a:prstGeom>
            <a:noFill/>
            <a:ln w="571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</p:spPr>
        </p:cxnSp>
        <p:cxnSp>
          <p:nvCxnSpPr>
            <p:cNvPr id="191" name="Shape 180">
              <a:extLst>
                <a:ext uri="{FF2B5EF4-FFF2-40B4-BE49-F238E27FC236}">
                  <a16:creationId xmlns:a16="http://schemas.microsoft.com/office/drawing/2014/main" id="{AB59A87F-9B70-4261-A42B-ABA1EACEF90B}"/>
                </a:ext>
              </a:extLst>
            </p:cNvPr>
            <p:cNvCxnSpPr/>
            <p:nvPr/>
          </p:nvCxnSpPr>
          <p:spPr>
            <a:xfrm>
              <a:off x="1743075" y="2265363"/>
              <a:ext cx="279400" cy="0"/>
            </a:xfrm>
            <a:prstGeom prst="straightConnector1">
              <a:avLst/>
            </a:prstGeom>
            <a:noFill/>
            <a:ln w="571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</p:spPr>
        </p:cxnSp>
      </p:grpSp>
      <p:grpSp>
        <p:nvGrpSpPr>
          <p:cNvPr id="192" name="Shape 181">
            <a:extLst>
              <a:ext uri="{FF2B5EF4-FFF2-40B4-BE49-F238E27FC236}">
                <a16:creationId xmlns:a16="http://schemas.microsoft.com/office/drawing/2014/main" id="{4D802326-45AB-4D7E-989F-AAFB57A347EA}"/>
              </a:ext>
            </a:extLst>
          </p:cNvPr>
          <p:cNvGrpSpPr/>
          <p:nvPr/>
        </p:nvGrpSpPr>
        <p:grpSpPr>
          <a:xfrm>
            <a:off x="2543318" y="5696391"/>
            <a:ext cx="290241" cy="481230"/>
            <a:chOff x="971" y="2638"/>
            <a:chExt cx="147" cy="169"/>
          </a:xfrm>
        </p:grpSpPr>
        <p:cxnSp>
          <p:nvCxnSpPr>
            <p:cNvPr id="193" name="Shape 182">
              <a:extLst>
                <a:ext uri="{FF2B5EF4-FFF2-40B4-BE49-F238E27FC236}">
                  <a16:creationId xmlns:a16="http://schemas.microsoft.com/office/drawing/2014/main" id="{F17D5BE9-4E07-422D-9BDF-5AF11D8C33B7}"/>
                </a:ext>
              </a:extLst>
            </p:cNvPr>
            <p:cNvCxnSpPr/>
            <p:nvPr/>
          </p:nvCxnSpPr>
          <p:spPr>
            <a:xfrm rot="10800000">
              <a:off x="1044" y="2638"/>
              <a:ext cx="0" cy="103"/>
            </a:xfrm>
            <a:prstGeom prst="straightConnector1">
              <a:avLst/>
            </a:prstGeom>
            <a:noFill/>
            <a:ln w="635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</p:spPr>
        </p:cxnSp>
        <p:cxnSp>
          <p:nvCxnSpPr>
            <p:cNvPr id="194" name="Shape 183">
              <a:extLst>
                <a:ext uri="{FF2B5EF4-FFF2-40B4-BE49-F238E27FC236}">
                  <a16:creationId xmlns:a16="http://schemas.microsoft.com/office/drawing/2014/main" id="{BC38F763-1516-4582-B8FA-4F35756BCB95}"/>
                </a:ext>
              </a:extLst>
            </p:cNvPr>
            <p:cNvCxnSpPr/>
            <p:nvPr/>
          </p:nvCxnSpPr>
          <p:spPr>
            <a:xfrm>
              <a:off x="971" y="2741"/>
              <a:ext cx="147" cy="0"/>
            </a:xfrm>
            <a:prstGeom prst="straightConnector1">
              <a:avLst/>
            </a:prstGeom>
            <a:noFill/>
            <a:ln w="635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</p:spPr>
        </p:cxnSp>
        <p:cxnSp>
          <p:nvCxnSpPr>
            <p:cNvPr id="195" name="Shape 184">
              <a:extLst>
                <a:ext uri="{FF2B5EF4-FFF2-40B4-BE49-F238E27FC236}">
                  <a16:creationId xmlns:a16="http://schemas.microsoft.com/office/drawing/2014/main" id="{6DC586F4-7211-4847-97F2-681F6B870FAE}"/>
                </a:ext>
              </a:extLst>
            </p:cNvPr>
            <p:cNvCxnSpPr/>
            <p:nvPr/>
          </p:nvCxnSpPr>
          <p:spPr>
            <a:xfrm>
              <a:off x="994" y="2773"/>
              <a:ext cx="99" cy="0"/>
            </a:xfrm>
            <a:prstGeom prst="straightConnector1">
              <a:avLst/>
            </a:prstGeom>
            <a:noFill/>
            <a:ln w="635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</p:spPr>
        </p:cxnSp>
        <p:cxnSp>
          <p:nvCxnSpPr>
            <p:cNvPr id="196" name="Shape 185">
              <a:extLst>
                <a:ext uri="{FF2B5EF4-FFF2-40B4-BE49-F238E27FC236}">
                  <a16:creationId xmlns:a16="http://schemas.microsoft.com/office/drawing/2014/main" id="{DCC746C4-1933-4DD8-9CD1-789256ACF1F0}"/>
                </a:ext>
              </a:extLst>
            </p:cNvPr>
            <p:cNvCxnSpPr/>
            <p:nvPr/>
          </p:nvCxnSpPr>
          <p:spPr>
            <a:xfrm>
              <a:off x="1029" y="2807"/>
              <a:ext cx="34" cy="0"/>
            </a:xfrm>
            <a:prstGeom prst="straightConnector1">
              <a:avLst/>
            </a:prstGeom>
            <a:noFill/>
            <a:ln w="635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</p:spPr>
        </p:cxn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F046CA4F-2D8C-424B-B1EA-FF67D2FE2380}"/>
              </a:ext>
            </a:extLst>
          </p:cNvPr>
          <p:cNvGrpSpPr/>
          <p:nvPr/>
        </p:nvGrpSpPr>
        <p:grpSpPr>
          <a:xfrm rot="19515364">
            <a:off x="927950" y="5586815"/>
            <a:ext cx="375975" cy="234855"/>
            <a:chOff x="2368550" y="1009575"/>
            <a:chExt cx="1635125" cy="914231"/>
          </a:xfrm>
          <a:solidFill>
            <a:schemeClr val="bg1"/>
          </a:solidFill>
        </p:grpSpPr>
        <p:sp>
          <p:nvSpPr>
            <p:cNvPr id="198" name="Isosceles Triangle 197">
              <a:extLst>
                <a:ext uri="{FF2B5EF4-FFF2-40B4-BE49-F238E27FC236}">
                  <a16:creationId xmlns:a16="http://schemas.microsoft.com/office/drawing/2014/main" id="{A96D7530-0836-4753-9856-6A499D08939F}"/>
                </a:ext>
              </a:extLst>
            </p:cNvPr>
            <p:cNvSpPr/>
            <p:nvPr/>
          </p:nvSpPr>
          <p:spPr>
            <a:xfrm rot="5400000">
              <a:off x="2959757" y="1332842"/>
              <a:ext cx="672856" cy="509072"/>
            </a:xfrm>
            <a:prstGeom prst="triangl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00B050"/>
                </a:solidFill>
                <a:latin typeface="Calibri"/>
              </a:endParaRPr>
            </a:p>
          </p:txBody>
        </p: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83CB700-A68F-48CC-9BDC-838206D988F8}"/>
                </a:ext>
              </a:extLst>
            </p:cNvPr>
            <p:cNvCxnSpPr>
              <a:cxnSpLocks/>
            </p:cNvCxnSpPr>
            <p:nvPr/>
          </p:nvCxnSpPr>
          <p:spPr>
            <a:xfrm>
              <a:off x="3532742" y="1381003"/>
              <a:ext cx="0" cy="41275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F2EDD43C-AAE0-4483-9FAB-137C38C99F33}"/>
                </a:ext>
              </a:extLst>
            </p:cNvPr>
            <p:cNvCxnSpPr>
              <a:cxnSpLocks/>
              <a:stCxn id="198" idx="3"/>
            </p:cNvCxnSpPr>
            <p:nvPr/>
          </p:nvCxnSpPr>
          <p:spPr>
            <a:xfrm flipH="1">
              <a:off x="2368550" y="1587378"/>
              <a:ext cx="6730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1B015903-B813-4059-94E6-90B847585EBE}"/>
                </a:ext>
              </a:extLst>
            </p:cNvPr>
            <p:cNvCxnSpPr>
              <a:cxnSpLocks/>
              <a:stCxn id="198" idx="0"/>
            </p:cNvCxnSpPr>
            <p:nvPr/>
          </p:nvCxnSpPr>
          <p:spPr>
            <a:xfrm>
              <a:off x="3550721" y="1587378"/>
              <a:ext cx="452954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3568BA03-98B4-458C-8F31-4717BBA9527C}"/>
                </a:ext>
              </a:extLst>
            </p:cNvPr>
            <p:cNvCxnSpPr/>
            <p:nvPr/>
          </p:nvCxnSpPr>
          <p:spPr>
            <a:xfrm flipH="1">
              <a:off x="3198296" y="1009575"/>
              <a:ext cx="234950" cy="247650"/>
            </a:xfrm>
            <a:prstGeom prst="straightConnector1">
              <a:avLst/>
            </a:prstGeom>
            <a:grpFill/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4101868D-7B03-4101-B3B8-90F019D6B564}"/>
                </a:ext>
              </a:extLst>
            </p:cNvPr>
            <p:cNvCxnSpPr/>
            <p:nvPr/>
          </p:nvCxnSpPr>
          <p:spPr>
            <a:xfrm flipH="1">
              <a:off x="3315771" y="1111205"/>
              <a:ext cx="234950" cy="247650"/>
            </a:xfrm>
            <a:prstGeom prst="straightConnector1">
              <a:avLst/>
            </a:prstGeom>
            <a:grpFill/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6A8B27BB-7D1C-4297-ADBD-FB904C2B4AFC}"/>
              </a:ext>
            </a:extLst>
          </p:cNvPr>
          <p:cNvGrpSpPr/>
          <p:nvPr/>
        </p:nvGrpSpPr>
        <p:grpSpPr>
          <a:xfrm rot="19515364">
            <a:off x="1629937" y="5608836"/>
            <a:ext cx="375975" cy="234855"/>
            <a:chOff x="2368550" y="1009575"/>
            <a:chExt cx="1635125" cy="914231"/>
          </a:xfrm>
          <a:solidFill>
            <a:schemeClr val="bg1"/>
          </a:solidFill>
        </p:grpSpPr>
        <p:sp>
          <p:nvSpPr>
            <p:cNvPr id="205" name="Isosceles Triangle 204">
              <a:extLst>
                <a:ext uri="{FF2B5EF4-FFF2-40B4-BE49-F238E27FC236}">
                  <a16:creationId xmlns:a16="http://schemas.microsoft.com/office/drawing/2014/main" id="{CFDF2832-A016-4887-A277-01C46CC9F10F}"/>
                </a:ext>
              </a:extLst>
            </p:cNvPr>
            <p:cNvSpPr/>
            <p:nvPr/>
          </p:nvSpPr>
          <p:spPr>
            <a:xfrm rot="5400000">
              <a:off x="2959757" y="1332842"/>
              <a:ext cx="672856" cy="509072"/>
            </a:xfrm>
            <a:prstGeom prst="triangl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00B050"/>
                </a:solidFill>
                <a:latin typeface="Calibri"/>
              </a:endParaRPr>
            </a:p>
          </p:txBody>
        </p: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A9ADA33A-0985-4999-838F-30669608034E}"/>
                </a:ext>
              </a:extLst>
            </p:cNvPr>
            <p:cNvCxnSpPr>
              <a:cxnSpLocks/>
            </p:cNvCxnSpPr>
            <p:nvPr/>
          </p:nvCxnSpPr>
          <p:spPr>
            <a:xfrm>
              <a:off x="3532742" y="1381003"/>
              <a:ext cx="0" cy="41275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4572BF19-A267-4D4F-B766-8C7412AD1F37}"/>
                </a:ext>
              </a:extLst>
            </p:cNvPr>
            <p:cNvCxnSpPr>
              <a:cxnSpLocks/>
              <a:stCxn id="205" idx="3"/>
            </p:cNvCxnSpPr>
            <p:nvPr/>
          </p:nvCxnSpPr>
          <p:spPr>
            <a:xfrm flipH="1">
              <a:off x="2368550" y="1587378"/>
              <a:ext cx="6730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E67AC594-8593-42B1-883B-B090753A642C}"/>
                </a:ext>
              </a:extLst>
            </p:cNvPr>
            <p:cNvCxnSpPr>
              <a:cxnSpLocks/>
              <a:stCxn id="205" idx="0"/>
            </p:cNvCxnSpPr>
            <p:nvPr/>
          </p:nvCxnSpPr>
          <p:spPr>
            <a:xfrm>
              <a:off x="3550721" y="1587378"/>
              <a:ext cx="452954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3299906F-F0B3-4871-98B6-EA66107F99F2}"/>
                </a:ext>
              </a:extLst>
            </p:cNvPr>
            <p:cNvCxnSpPr/>
            <p:nvPr/>
          </p:nvCxnSpPr>
          <p:spPr>
            <a:xfrm flipH="1">
              <a:off x="3198296" y="1009575"/>
              <a:ext cx="234950" cy="247650"/>
            </a:xfrm>
            <a:prstGeom prst="straightConnector1">
              <a:avLst/>
            </a:prstGeom>
            <a:grpFill/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5E121DA3-7840-4EEA-9778-6554F1EC865F}"/>
                </a:ext>
              </a:extLst>
            </p:cNvPr>
            <p:cNvCxnSpPr/>
            <p:nvPr/>
          </p:nvCxnSpPr>
          <p:spPr>
            <a:xfrm flipH="1">
              <a:off x="3315771" y="1111205"/>
              <a:ext cx="234950" cy="247650"/>
            </a:xfrm>
            <a:prstGeom prst="straightConnector1">
              <a:avLst/>
            </a:prstGeom>
            <a:grpFill/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49499B75-8CC1-40EF-AF50-31CF10CA3917}"/>
              </a:ext>
            </a:extLst>
          </p:cNvPr>
          <p:cNvGrpSpPr/>
          <p:nvPr/>
        </p:nvGrpSpPr>
        <p:grpSpPr>
          <a:xfrm rot="19515364">
            <a:off x="1621179" y="4916624"/>
            <a:ext cx="375975" cy="234855"/>
            <a:chOff x="2368550" y="1009575"/>
            <a:chExt cx="1635125" cy="914231"/>
          </a:xfrm>
          <a:solidFill>
            <a:schemeClr val="bg1"/>
          </a:solidFill>
        </p:grpSpPr>
        <p:sp>
          <p:nvSpPr>
            <p:cNvPr id="212" name="Isosceles Triangle 211">
              <a:extLst>
                <a:ext uri="{FF2B5EF4-FFF2-40B4-BE49-F238E27FC236}">
                  <a16:creationId xmlns:a16="http://schemas.microsoft.com/office/drawing/2014/main" id="{71360EE9-EE98-4C8C-9AC7-C3792507FD5C}"/>
                </a:ext>
              </a:extLst>
            </p:cNvPr>
            <p:cNvSpPr/>
            <p:nvPr/>
          </p:nvSpPr>
          <p:spPr>
            <a:xfrm rot="5400000">
              <a:off x="2959757" y="1332842"/>
              <a:ext cx="672856" cy="509072"/>
            </a:xfrm>
            <a:prstGeom prst="triangl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00B050"/>
                </a:solidFill>
                <a:latin typeface="Calibri"/>
              </a:endParaRPr>
            </a:p>
          </p:txBody>
        </p: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19962E4D-9CA7-4CE8-A180-424C99BA2F72}"/>
                </a:ext>
              </a:extLst>
            </p:cNvPr>
            <p:cNvCxnSpPr>
              <a:cxnSpLocks/>
            </p:cNvCxnSpPr>
            <p:nvPr/>
          </p:nvCxnSpPr>
          <p:spPr>
            <a:xfrm>
              <a:off x="3532742" y="1381003"/>
              <a:ext cx="0" cy="41275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2F8B08F5-908B-4396-BBE5-7E89B638A478}"/>
                </a:ext>
              </a:extLst>
            </p:cNvPr>
            <p:cNvCxnSpPr>
              <a:cxnSpLocks/>
              <a:stCxn id="212" idx="3"/>
            </p:cNvCxnSpPr>
            <p:nvPr/>
          </p:nvCxnSpPr>
          <p:spPr>
            <a:xfrm flipH="1">
              <a:off x="2368550" y="1587378"/>
              <a:ext cx="6730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D49CEE7D-B23C-4757-AB83-0113CC1CAEC4}"/>
                </a:ext>
              </a:extLst>
            </p:cNvPr>
            <p:cNvCxnSpPr>
              <a:cxnSpLocks/>
              <a:stCxn id="212" idx="0"/>
            </p:cNvCxnSpPr>
            <p:nvPr/>
          </p:nvCxnSpPr>
          <p:spPr>
            <a:xfrm>
              <a:off x="3550721" y="1587378"/>
              <a:ext cx="452954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48CB1077-4456-4A3D-8BAE-919818FD577C}"/>
                </a:ext>
              </a:extLst>
            </p:cNvPr>
            <p:cNvCxnSpPr/>
            <p:nvPr/>
          </p:nvCxnSpPr>
          <p:spPr>
            <a:xfrm flipH="1">
              <a:off x="3198296" y="1009575"/>
              <a:ext cx="234950" cy="247650"/>
            </a:xfrm>
            <a:prstGeom prst="straightConnector1">
              <a:avLst/>
            </a:prstGeom>
            <a:grpFill/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C03885C4-286B-4328-B632-CE0D74D675CB}"/>
                </a:ext>
              </a:extLst>
            </p:cNvPr>
            <p:cNvCxnSpPr/>
            <p:nvPr/>
          </p:nvCxnSpPr>
          <p:spPr>
            <a:xfrm flipH="1">
              <a:off x="3315771" y="1111205"/>
              <a:ext cx="234950" cy="247650"/>
            </a:xfrm>
            <a:prstGeom prst="straightConnector1">
              <a:avLst/>
            </a:prstGeom>
            <a:grpFill/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F8DCCD5F-86A9-4F44-8EF6-F06910E2CA0E}"/>
              </a:ext>
            </a:extLst>
          </p:cNvPr>
          <p:cNvGrpSpPr/>
          <p:nvPr/>
        </p:nvGrpSpPr>
        <p:grpSpPr>
          <a:xfrm rot="19515364">
            <a:off x="941831" y="4905573"/>
            <a:ext cx="375975" cy="234855"/>
            <a:chOff x="2368550" y="1009575"/>
            <a:chExt cx="1635125" cy="914231"/>
          </a:xfrm>
          <a:solidFill>
            <a:schemeClr val="bg1"/>
          </a:solidFill>
        </p:grpSpPr>
        <p:sp>
          <p:nvSpPr>
            <p:cNvPr id="219" name="Isosceles Triangle 218">
              <a:extLst>
                <a:ext uri="{FF2B5EF4-FFF2-40B4-BE49-F238E27FC236}">
                  <a16:creationId xmlns:a16="http://schemas.microsoft.com/office/drawing/2014/main" id="{B9AC84F8-048D-47B0-984A-212AE794C9A0}"/>
                </a:ext>
              </a:extLst>
            </p:cNvPr>
            <p:cNvSpPr/>
            <p:nvPr/>
          </p:nvSpPr>
          <p:spPr>
            <a:xfrm rot="5400000">
              <a:off x="2959757" y="1332842"/>
              <a:ext cx="672856" cy="509072"/>
            </a:xfrm>
            <a:prstGeom prst="triangl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00B050"/>
                </a:solidFill>
                <a:latin typeface="Calibri"/>
              </a:endParaRPr>
            </a:p>
          </p:txBody>
        </p: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632BB7DC-70F2-423F-A707-65F15EFD25A9}"/>
                </a:ext>
              </a:extLst>
            </p:cNvPr>
            <p:cNvCxnSpPr>
              <a:cxnSpLocks/>
            </p:cNvCxnSpPr>
            <p:nvPr/>
          </p:nvCxnSpPr>
          <p:spPr>
            <a:xfrm>
              <a:off x="3532742" y="1381003"/>
              <a:ext cx="0" cy="41275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1E22B2AA-5EB6-4612-AF09-D8959DA625C5}"/>
                </a:ext>
              </a:extLst>
            </p:cNvPr>
            <p:cNvCxnSpPr>
              <a:cxnSpLocks/>
              <a:stCxn id="219" idx="3"/>
            </p:cNvCxnSpPr>
            <p:nvPr/>
          </p:nvCxnSpPr>
          <p:spPr>
            <a:xfrm flipH="1">
              <a:off x="2368550" y="1587378"/>
              <a:ext cx="673099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4E734358-6CE2-4522-89C5-003B4D6EEE36}"/>
                </a:ext>
              </a:extLst>
            </p:cNvPr>
            <p:cNvCxnSpPr>
              <a:cxnSpLocks/>
              <a:stCxn id="219" idx="0"/>
            </p:cNvCxnSpPr>
            <p:nvPr/>
          </p:nvCxnSpPr>
          <p:spPr>
            <a:xfrm>
              <a:off x="3550721" y="1587378"/>
              <a:ext cx="452954" cy="0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>
              <a:extLst>
                <a:ext uri="{FF2B5EF4-FFF2-40B4-BE49-F238E27FC236}">
                  <a16:creationId xmlns:a16="http://schemas.microsoft.com/office/drawing/2014/main" id="{2B93B4AC-A6FB-465B-A269-654EF0DFD163}"/>
                </a:ext>
              </a:extLst>
            </p:cNvPr>
            <p:cNvCxnSpPr/>
            <p:nvPr/>
          </p:nvCxnSpPr>
          <p:spPr>
            <a:xfrm flipH="1">
              <a:off x="3198296" y="1009575"/>
              <a:ext cx="234950" cy="247650"/>
            </a:xfrm>
            <a:prstGeom prst="straightConnector1">
              <a:avLst/>
            </a:prstGeom>
            <a:grpFill/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Arrow Connector 223">
              <a:extLst>
                <a:ext uri="{FF2B5EF4-FFF2-40B4-BE49-F238E27FC236}">
                  <a16:creationId xmlns:a16="http://schemas.microsoft.com/office/drawing/2014/main" id="{60C204B9-8487-428B-9CE8-F590E7C39CB4}"/>
                </a:ext>
              </a:extLst>
            </p:cNvPr>
            <p:cNvCxnSpPr/>
            <p:nvPr/>
          </p:nvCxnSpPr>
          <p:spPr>
            <a:xfrm flipH="1">
              <a:off x="3315771" y="1111205"/>
              <a:ext cx="234950" cy="247650"/>
            </a:xfrm>
            <a:prstGeom prst="straightConnector1">
              <a:avLst/>
            </a:prstGeom>
            <a:grpFill/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E04E78D8-7844-4E49-8F43-0C688538336C}"/>
              </a:ext>
            </a:extLst>
          </p:cNvPr>
          <p:cNvCxnSpPr>
            <a:cxnSpLocks/>
            <a:stCxn id="219" idx="4"/>
          </p:cNvCxnSpPr>
          <p:nvPr/>
        </p:nvCxnSpPr>
        <p:spPr>
          <a:xfrm>
            <a:off x="1169446" y="5138423"/>
            <a:ext cx="914400" cy="23774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1A87854B-1715-4828-B08B-710FB5CDFA0A}"/>
              </a:ext>
            </a:extLst>
          </p:cNvPr>
          <p:cNvCxnSpPr>
            <a:cxnSpLocks/>
            <a:endCxn id="156" idx="3"/>
          </p:cNvCxnSpPr>
          <p:nvPr/>
        </p:nvCxnSpPr>
        <p:spPr>
          <a:xfrm>
            <a:off x="1843092" y="5142728"/>
            <a:ext cx="210312" cy="2286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273C0FB0-98AB-4F6C-B9F7-EE7CDB57EB41}"/>
              </a:ext>
            </a:extLst>
          </p:cNvPr>
          <p:cNvCxnSpPr>
            <a:cxnSpLocks/>
          </p:cNvCxnSpPr>
          <p:nvPr/>
        </p:nvCxnSpPr>
        <p:spPr>
          <a:xfrm flipV="1">
            <a:off x="1141366" y="5376481"/>
            <a:ext cx="914400" cy="42976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573B1313-3F31-43AC-A4B4-EED3D1BA405A}"/>
              </a:ext>
            </a:extLst>
          </p:cNvPr>
          <p:cNvCxnSpPr>
            <a:cxnSpLocks/>
            <a:stCxn id="205" idx="5"/>
          </p:cNvCxnSpPr>
          <p:nvPr/>
        </p:nvCxnSpPr>
        <p:spPr>
          <a:xfrm flipV="1">
            <a:off x="1881018" y="5375771"/>
            <a:ext cx="167679" cy="39705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CC638-91D7-4677-88D6-545537D2133E}"/>
              </a:ext>
            </a:extLst>
          </p:cNvPr>
          <p:cNvGrpSpPr/>
          <p:nvPr/>
        </p:nvGrpSpPr>
        <p:grpSpPr>
          <a:xfrm rot="10800000">
            <a:off x="2499206" y="4488087"/>
            <a:ext cx="507348" cy="517415"/>
            <a:chOff x="3078503" y="4212503"/>
            <a:chExt cx="507348" cy="517415"/>
          </a:xfrm>
        </p:grpSpPr>
        <p:sp>
          <p:nvSpPr>
            <p:cNvPr id="230" name="Shape 124">
              <a:extLst>
                <a:ext uri="{FF2B5EF4-FFF2-40B4-BE49-F238E27FC236}">
                  <a16:creationId xmlns:a16="http://schemas.microsoft.com/office/drawing/2014/main" id="{667838A7-F8EA-4915-856A-FF806FCC4621}"/>
                </a:ext>
              </a:extLst>
            </p:cNvPr>
            <p:cNvSpPr/>
            <p:nvPr/>
          </p:nvSpPr>
          <p:spPr>
            <a:xfrm rot="13209989">
              <a:off x="3175047" y="4274015"/>
              <a:ext cx="327996" cy="363765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Shape 125">
              <a:extLst>
                <a:ext uri="{FF2B5EF4-FFF2-40B4-BE49-F238E27FC236}">
                  <a16:creationId xmlns:a16="http://schemas.microsoft.com/office/drawing/2014/main" id="{1A6C1B32-DBBB-4611-A132-5B1856FA1ABB}"/>
                </a:ext>
              </a:extLst>
            </p:cNvPr>
            <p:cNvSpPr/>
            <p:nvPr/>
          </p:nvSpPr>
          <p:spPr>
            <a:xfrm rot="13209989">
              <a:off x="3078503" y="4212503"/>
              <a:ext cx="507348" cy="517415"/>
            </a:xfrm>
            <a:prstGeom prst="arc">
              <a:avLst>
                <a:gd name="adj1" fmla="val 16200000"/>
                <a:gd name="adj2" fmla="val 171138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Shape 126">
              <a:extLst>
                <a:ext uri="{FF2B5EF4-FFF2-40B4-BE49-F238E27FC236}">
                  <a16:creationId xmlns:a16="http://schemas.microsoft.com/office/drawing/2014/main" id="{7AB63BC4-5435-4736-8472-9E752626FF87}"/>
                </a:ext>
              </a:extLst>
            </p:cNvPr>
            <p:cNvSpPr/>
            <p:nvPr/>
          </p:nvSpPr>
          <p:spPr>
            <a:xfrm rot="13209989">
              <a:off x="3252011" y="4378819"/>
              <a:ext cx="168980" cy="176228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61CE3411-8E21-4F59-A4CC-926835A47A1F}"/>
              </a:ext>
            </a:extLst>
          </p:cNvPr>
          <p:cNvGrpSpPr/>
          <p:nvPr/>
        </p:nvGrpSpPr>
        <p:grpSpPr>
          <a:xfrm>
            <a:off x="1929333" y="2513523"/>
            <a:ext cx="507348" cy="517415"/>
            <a:chOff x="3078503" y="4212503"/>
            <a:chExt cx="507348" cy="517415"/>
          </a:xfrm>
        </p:grpSpPr>
        <p:sp>
          <p:nvSpPr>
            <p:cNvPr id="234" name="Shape 124">
              <a:extLst>
                <a:ext uri="{FF2B5EF4-FFF2-40B4-BE49-F238E27FC236}">
                  <a16:creationId xmlns:a16="http://schemas.microsoft.com/office/drawing/2014/main" id="{B6AA04C1-BD7D-4E40-A5EA-524AB55F82C7}"/>
                </a:ext>
              </a:extLst>
            </p:cNvPr>
            <p:cNvSpPr/>
            <p:nvPr/>
          </p:nvSpPr>
          <p:spPr>
            <a:xfrm rot="13209989">
              <a:off x="3175047" y="4274015"/>
              <a:ext cx="327996" cy="363765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Shape 125">
              <a:extLst>
                <a:ext uri="{FF2B5EF4-FFF2-40B4-BE49-F238E27FC236}">
                  <a16:creationId xmlns:a16="http://schemas.microsoft.com/office/drawing/2014/main" id="{4F4ED2E3-06B4-4F88-B2D1-55946DB603E5}"/>
                </a:ext>
              </a:extLst>
            </p:cNvPr>
            <p:cNvSpPr/>
            <p:nvPr/>
          </p:nvSpPr>
          <p:spPr>
            <a:xfrm rot="13209989">
              <a:off x="3078503" y="4212503"/>
              <a:ext cx="507348" cy="517415"/>
            </a:xfrm>
            <a:prstGeom prst="arc">
              <a:avLst>
                <a:gd name="adj1" fmla="val 16200000"/>
                <a:gd name="adj2" fmla="val 171138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Shape 126">
              <a:extLst>
                <a:ext uri="{FF2B5EF4-FFF2-40B4-BE49-F238E27FC236}">
                  <a16:creationId xmlns:a16="http://schemas.microsoft.com/office/drawing/2014/main" id="{6C4A1128-8D69-42AC-BD95-214D572F629E}"/>
                </a:ext>
              </a:extLst>
            </p:cNvPr>
            <p:cNvSpPr/>
            <p:nvPr/>
          </p:nvSpPr>
          <p:spPr>
            <a:xfrm rot="13209989">
              <a:off x="3252011" y="4378819"/>
              <a:ext cx="168980" cy="176228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8E2D351E-D9D6-4475-A7F6-65BBC3D8E33E}"/>
              </a:ext>
            </a:extLst>
          </p:cNvPr>
          <p:cNvGrpSpPr/>
          <p:nvPr/>
        </p:nvGrpSpPr>
        <p:grpSpPr>
          <a:xfrm rot="10800000">
            <a:off x="1616328" y="3065965"/>
            <a:ext cx="507348" cy="517415"/>
            <a:chOff x="3078503" y="4212503"/>
            <a:chExt cx="507348" cy="517415"/>
          </a:xfrm>
        </p:grpSpPr>
        <p:sp>
          <p:nvSpPr>
            <p:cNvPr id="238" name="Shape 124">
              <a:extLst>
                <a:ext uri="{FF2B5EF4-FFF2-40B4-BE49-F238E27FC236}">
                  <a16:creationId xmlns:a16="http://schemas.microsoft.com/office/drawing/2014/main" id="{1A7DB6BD-4136-4EF1-997F-0CC246AA482D}"/>
                </a:ext>
              </a:extLst>
            </p:cNvPr>
            <p:cNvSpPr/>
            <p:nvPr/>
          </p:nvSpPr>
          <p:spPr>
            <a:xfrm rot="13209989">
              <a:off x="3175047" y="4274015"/>
              <a:ext cx="327996" cy="363765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Shape 125">
              <a:extLst>
                <a:ext uri="{FF2B5EF4-FFF2-40B4-BE49-F238E27FC236}">
                  <a16:creationId xmlns:a16="http://schemas.microsoft.com/office/drawing/2014/main" id="{25472259-43ED-4FB9-89B9-DF66E8159710}"/>
                </a:ext>
              </a:extLst>
            </p:cNvPr>
            <p:cNvSpPr/>
            <p:nvPr/>
          </p:nvSpPr>
          <p:spPr>
            <a:xfrm rot="13209989">
              <a:off x="3078503" y="4212503"/>
              <a:ext cx="507348" cy="517415"/>
            </a:xfrm>
            <a:prstGeom prst="arc">
              <a:avLst>
                <a:gd name="adj1" fmla="val 16200000"/>
                <a:gd name="adj2" fmla="val 171138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Shape 126">
              <a:extLst>
                <a:ext uri="{FF2B5EF4-FFF2-40B4-BE49-F238E27FC236}">
                  <a16:creationId xmlns:a16="http://schemas.microsoft.com/office/drawing/2014/main" id="{8BB7D2F5-6E73-4CBD-9227-43167CC2CD3D}"/>
                </a:ext>
              </a:extLst>
            </p:cNvPr>
            <p:cNvSpPr/>
            <p:nvPr/>
          </p:nvSpPr>
          <p:spPr>
            <a:xfrm rot="13209989">
              <a:off x="3252011" y="4378819"/>
              <a:ext cx="168980" cy="176228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Shape 186">
            <a:extLst>
              <a:ext uri="{FF2B5EF4-FFF2-40B4-BE49-F238E27FC236}">
                <a16:creationId xmlns:a16="http://schemas.microsoft.com/office/drawing/2014/main" id="{6101D71F-DE41-45BE-B24F-7E7381120766}"/>
              </a:ext>
            </a:extLst>
          </p:cNvPr>
          <p:cNvSpPr/>
          <p:nvPr/>
        </p:nvSpPr>
        <p:spPr>
          <a:xfrm>
            <a:off x="236701" y="3492620"/>
            <a:ext cx="8815386" cy="987818"/>
          </a:xfrm>
          <a:prstGeom prst="roundRect">
            <a:avLst>
              <a:gd name="adj" fmla="val 20698"/>
            </a:avLst>
          </a:prstGeom>
          <a:solidFill>
            <a:srgbClr val="3F3F3F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</a:rPr>
              <a:t>Achieve Low-power Video Streaming</a:t>
            </a:r>
            <a:endParaRPr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9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36" grpId="0" animBg="1"/>
      <p:bldP spid="37" grpId="0" animBg="1"/>
      <p:bldP spid="5" grpId="0"/>
      <p:bldP spid="38" grpId="0"/>
      <p:bldP spid="122" grpId="0" animBg="1"/>
      <p:bldP spid="125" grpId="0" animBg="1"/>
      <p:bldP spid="134" grpId="0" animBg="1"/>
      <p:bldP spid="135" grpId="0" animBg="1"/>
      <p:bldP spid="136" grpId="0"/>
      <p:bldP spid="137" grpId="0"/>
      <p:bldP spid="181" grpId="0"/>
      <p:bldP spid="1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880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Contributions</a:t>
            </a:r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261256" y="1208011"/>
            <a:ext cx="8716489" cy="5469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Char char="•"/>
            </a:pPr>
            <a:r>
              <a:rPr lang="en-US" sz="2800" dirty="0"/>
              <a:t>First demonstration of analog video backscatter that sends pixels directly to the antenna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</a:pPr>
            <a:endParaRPr lang="en-US"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</a:pPr>
            <a:endParaRPr lang="en-US" sz="28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Char char="•"/>
            </a:pPr>
            <a:r>
              <a:rPr lang="en-US" sz="2800" dirty="0"/>
              <a:t>Evaluated with multiple prototypes &amp; simulations</a:t>
            </a:r>
            <a:endParaRPr sz="2800" dirty="0"/>
          </a:p>
          <a:p>
            <a:pPr marL="800100" lvl="1" indent="-342900">
              <a:spcBef>
                <a:spcPts val="580"/>
              </a:spcBef>
              <a:buSzPts val="2900"/>
              <a:buFont typeface="Arial"/>
              <a:buChar char="•"/>
            </a:pPr>
            <a:r>
              <a:rPr lang="en-US" sz="2400" dirty="0"/>
              <a:t>HD prototype with </a:t>
            </a:r>
            <a:r>
              <a:rPr lang="en-US" sz="2400" dirty="0">
                <a:solidFill>
                  <a:srgbClr val="FFFF00"/>
                </a:solidFill>
              </a:rPr>
              <a:t>offline</a:t>
            </a:r>
            <a:r>
              <a:rPr lang="en-US" sz="2400" dirty="0"/>
              <a:t> processing of </a:t>
            </a:r>
            <a:r>
              <a:rPr lang="en-US" sz="2400" dirty="0">
                <a:solidFill>
                  <a:srgbClr val="FFFF00"/>
                </a:solidFill>
              </a:rPr>
              <a:t>10fps grayscale 720p</a:t>
            </a:r>
            <a:r>
              <a:rPr lang="en-US" sz="2400" dirty="0"/>
              <a:t> analog video backscatter at up to </a:t>
            </a:r>
            <a:r>
              <a:rPr lang="en-US" sz="2400" dirty="0">
                <a:solidFill>
                  <a:srgbClr val="FFFF00"/>
                </a:solidFill>
              </a:rPr>
              <a:t>14ft</a:t>
            </a:r>
          </a:p>
          <a:p>
            <a:pPr marL="800100" lvl="1" indent="-342900">
              <a:spcBef>
                <a:spcPts val="580"/>
              </a:spcBef>
              <a:buSzPts val="2900"/>
              <a:buFont typeface="Arial"/>
              <a:buChar char="•"/>
            </a:pPr>
            <a:r>
              <a:rPr lang="en-US" sz="2400" dirty="0"/>
              <a:t>Spec out an IC that shows </a:t>
            </a:r>
            <a:r>
              <a:rPr lang="en-US" sz="2400" dirty="0">
                <a:solidFill>
                  <a:srgbClr val="FFFF00"/>
                </a:solidFill>
              </a:rPr>
              <a:t>30fps 720p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FF00"/>
                </a:solidFill>
              </a:rPr>
              <a:t>1080p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video at </a:t>
            </a:r>
            <a:r>
              <a:rPr lang="en-US" sz="2400" dirty="0">
                <a:solidFill>
                  <a:srgbClr val="FFFF00"/>
                </a:solidFill>
              </a:rPr>
              <a:t>252uW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FF00"/>
                </a:solidFill>
              </a:rPr>
              <a:t>560uW</a:t>
            </a:r>
            <a:r>
              <a:rPr lang="en-US" sz="2400" dirty="0"/>
              <a:t> respectively </a:t>
            </a:r>
          </a:p>
          <a:p>
            <a:pPr marL="800100" lvl="1" indent="-342900">
              <a:spcBef>
                <a:spcPts val="580"/>
              </a:spcBef>
              <a:buSzPts val="2900"/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Live</a:t>
            </a:r>
            <a:r>
              <a:rPr lang="en-US" sz="2400" dirty="0"/>
              <a:t> prototype of a </a:t>
            </a:r>
            <a:r>
              <a:rPr lang="en-US" sz="2400" dirty="0">
                <a:solidFill>
                  <a:srgbClr val="FFFF00"/>
                </a:solidFill>
              </a:rPr>
              <a:t>112x112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FF00"/>
                </a:solidFill>
              </a:rPr>
              <a:t>13fps</a:t>
            </a:r>
            <a:r>
              <a:rPr lang="en-US" sz="2400" dirty="0"/>
              <a:t> video stream at </a:t>
            </a:r>
            <a:r>
              <a:rPr lang="en-US" sz="2400" dirty="0">
                <a:solidFill>
                  <a:srgbClr val="FFFF00"/>
                </a:solidFill>
              </a:rPr>
              <a:t>27ft</a:t>
            </a:r>
            <a:r>
              <a:rPr lang="en-US" sz="2400" dirty="0"/>
              <a:t>  </a:t>
            </a:r>
            <a:endParaRPr sz="2000" dirty="0"/>
          </a:p>
          <a:p>
            <a:pPr marL="342900" marR="0" lvl="0" indent="-1397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2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09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7880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Recorded Demo</a:t>
            </a:r>
            <a:endParaRPr dirty="0"/>
          </a:p>
        </p:txBody>
      </p:sp>
      <p:sp>
        <p:nvSpPr>
          <p:cNvPr id="107" name="Shape 107"/>
          <p:cNvSpPr txBox="1"/>
          <p:nvPr/>
        </p:nvSpPr>
        <p:spPr>
          <a:xfrm>
            <a:off x="0" y="5944748"/>
            <a:ext cx="9144000" cy="68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Ultra Low Power HD Video Streaming</a:t>
            </a:r>
            <a:endParaRPr sz="3600" dirty="0"/>
          </a:p>
        </p:txBody>
      </p:sp>
      <p:pic>
        <p:nvPicPr>
          <p:cNvPr id="2" name="wearable_backscattered">
            <a:hlinkClick r:id="" action="ppaction://media"/>
            <a:extLst>
              <a:ext uri="{FF2B5EF4-FFF2-40B4-BE49-F238E27FC236}">
                <a16:creationId xmlns:a16="http://schemas.microsoft.com/office/drawing/2014/main" id="{A9F8AAA0-ED42-4595-97A1-6C7DA04A35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27577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theme/theme1.xml><?xml version="1.0" encoding="utf-8"?>
<a:theme xmlns:a="http://schemas.openxmlformats.org/drawingml/2006/main" name="Theme2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8839</TotalTime>
  <Words>869</Words>
  <Application>Microsoft Macintosh PowerPoint</Application>
  <PresentationFormat>On-screen Show (4:3)</PresentationFormat>
  <Paragraphs>290</Paragraphs>
  <Slides>30</Slides>
  <Notes>30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 Narrow</vt:lpstr>
      <vt:lpstr>Noto Sans Symbols</vt:lpstr>
      <vt:lpstr>Calibri</vt:lpstr>
      <vt:lpstr>Cambria Math</vt:lpstr>
      <vt:lpstr>Arial</vt:lpstr>
      <vt:lpstr>Wingdings</vt:lpstr>
      <vt:lpstr>Theme2</vt:lpstr>
      <vt:lpstr>Towards Battery-free HD Video Streaming</vt:lpstr>
      <vt:lpstr>Snap Spectacle</vt:lpstr>
      <vt:lpstr>Nest Camera</vt:lpstr>
      <vt:lpstr>Grand Challenge</vt:lpstr>
      <vt:lpstr>Our Vision of Battery-free Cameras</vt:lpstr>
      <vt:lpstr>Challenge: Video Streaming is Power Hungry</vt:lpstr>
      <vt:lpstr>We Take Inspiration from the Great Seal Bug</vt:lpstr>
      <vt:lpstr>Contributions</vt:lpstr>
      <vt:lpstr>Recorded Demo</vt:lpstr>
      <vt:lpstr>Real-Time Demo</vt:lpstr>
      <vt:lpstr>Demo 2</vt:lpstr>
      <vt:lpstr>Technical Challenges</vt:lpstr>
      <vt:lpstr>PowerPoint Presentation</vt:lpstr>
      <vt:lpstr>PowerPoint Presentation</vt:lpstr>
      <vt:lpstr>Technical Challenges</vt:lpstr>
      <vt:lpstr>PowerPoint Presentation</vt:lpstr>
      <vt:lpstr>Our Inter-Frame Compression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Grand Challenge</vt:lpstr>
      <vt:lpstr>Trade-off and Road Ahead</vt:lpstr>
      <vt:lpstr>Contributions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Battery-free HD Video Streaming</dc:title>
  <dc:creator>Saman Naderiparizi;Mehrdad Hessar</dc:creator>
  <cp:lastModifiedBy>mehrdadh</cp:lastModifiedBy>
  <cp:revision>305</cp:revision>
  <dcterms:modified xsi:type="dcterms:W3CDTF">2018-05-08T04:09:12Z</dcterms:modified>
</cp:coreProperties>
</file>