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349" r:id="rId2"/>
    <p:sldId id="359" r:id="rId3"/>
    <p:sldId id="444" r:id="rId4"/>
    <p:sldId id="430" r:id="rId5"/>
    <p:sldId id="429" r:id="rId6"/>
    <p:sldId id="424" r:id="rId7"/>
    <p:sldId id="426" r:id="rId8"/>
    <p:sldId id="427" r:id="rId9"/>
    <p:sldId id="447" r:id="rId10"/>
    <p:sldId id="457" r:id="rId11"/>
    <p:sldId id="467" r:id="rId12"/>
    <p:sldId id="469" r:id="rId13"/>
    <p:sldId id="470" r:id="rId14"/>
    <p:sldId id="471" r:id="rId15"/>
    <p:sldId id="472" r:id="rId16"/>
    <p:sldId id="474" r:id="rId17"/>
    <p:sldId id="477" r:id="rId18"/>
    <p:sldId id="478" r:id="rId19"/>
    <p:sldId id="479" r:id="rId20"/>
    <p:sldId id="480" r:id="rId21"/>
    <p:sldId id="492" r:id="rId22"/>
  </p:sldIdLst>
  <p:sldSz cx="9144000" cy="6858000" type="screen4x3"/>
  <p:notesSz cx="6858000" cy="9144000"/>
  <p:embeddedFontLs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08" userDrawn="1">
          <p15:clr>
            <a:srgbClr val="A4A3A4"/>
          </p15:clr>
        </p15:guide>
        <p15:guide id="2" pos="2112" userDrawn="1">
          <p15:clr>
            <a:srgbClr val="A4A3A4"/>
          </p15:clr>
        </p15:guide>
        <p15:guide id="3" pos="552" userDrawn="1">
          <p15:clr>
            <a:srgbClr val="A4A3A4"/>
          </p15:clr>
        </p15:guide>
        <p15:guide id="4" orient="horz" pos="2400" userDrawn="1">
          <p15:clr>
            <a:srgbClr val="A4A3A4"/>
          </p15:clr>
        </p15:guide>
        <p15:guide id="5" orient="horz" pos="1464" userDrawn="1">
          <p15:clr>
            <a:srgbClr val="A4A3A4"/>
          </p15:clr>
        </p15:guide>
        <p15:guide id="6" pos="2304" userDrawn="1">
          <p15:clr>
            <a:srgbClr val="A4A3A4"/>
          </p15:clr>
        </p15:guide>
        <p15:guide id="7" pos="2472" userDrawn="1">
          <p15:clr>
            <a:srgbClr val="A4A3A4"/>
          </p15:clr>
        </p15:guide>
        <p15:guide id="8" pos="5208" userDrawn="1">
          <p15:clr>
            <a:srgbClr val="A4A3A4"/>
          </p15:clr>
        </p15:guide>
        <p15:guide id="9" pos="2328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58FF"/>
    <a:srgbClr val="FF0000"/>
    <a:srgbClr val="E6AB03"/>
    <a:srgbClr val="EE5DA6"/>
    <a:srgbClr val="1B9E77"/>
    <a:srgbClr val="48348B"/>
    <a:srgbClr val="D2ECFB"/>
    <a:srgbClr val="AE3A00"/>
    <a:srgbClr val="EA4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B2B35A-CA78-4CBC-A4CC-804E8FA03DFD}">
  <a:tblStyle styleId="{CCB2B35A-CA78-4CBC-A4CC-804E8FA03D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0" autoAdjust="0"/>
    <p:restoredTop sz="58182" autoAdjust="0"/>
  </p:normalViewPr>
  <p:slideViewPr>
    <p:cSldViewPr snapToGrid="0">
      <p:cViewPr varScale="1">
        <p:scale>
          <a:sx n="41" d="100"/>
          <a:sy n="41" d="100"/>
        </p:scale>
        <p:origin x="2128" y="20"/>
      </p:cViewPr>
      <p:guideLst>
        <p:guide orient="horz" pos="1608"/>
        <p:guide pos="2112"/>
        <p:guide pos="552"/>
        <p:guide orient="horz" pos="2400"/>
        <p:guide orient="horz" pos="1464"/>
        <p:guide pos="2304"/>
        <p:guide pos="2472"/>
        <p:guide pos="5208"/>
        <p:guide pos="2328"/>
        <p:guide orient="horz" pos="1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2748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612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515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aseline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826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5281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aseline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014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aseline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9937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83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baseline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637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baseline="0" dirty="0">
              <a:solidFill>
                <a:schemeClr val="bg1"/>
              </a:solidFill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857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aseline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1795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aseline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3692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aseline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424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400" b="0" baseline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356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439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756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baseline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90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baseline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31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03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baseline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856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452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962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aseline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15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7880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388126"/>
            <a:ext cx="8229600" cy="473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117880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7880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0" y="2831335"/>
            <a:ext cx="9144000" cy="117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00" y="5608956"/>
            <a:ext cx="1035844" cy="929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18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583096" y="1079619"/>
            <a:ext cx="337930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SzPts val="3600"/>
            </a:pPr>
            <a:r>
              <a:rPr lang="en-US" sz="6000" b="1" dirty="0" err="1">
                <a:solidFill>
                  <a:srgbClr val="92D050"/>
                </a:solidFill>
              </a:rPr>
              <a:t>TinySDR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0" y="3814340"/>
            <a:ext cx="9144000" cy="77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2800"/>
            </a:pPr>
            <a:r>
              <a:rPr lang="en-US" sz="2800" b="0" i="0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Mehrdad </a:t>
            </a:r>
            <a:r>
              <a:rPr lang="en-US" sz="2800" b="0" i="0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Hessar</a:t>
            </a:r>
            <a:r>
              <a:rPr lang="en-US" sz="2800" b="0" i="0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*, Ali </a:t>
            </a:r>
            <a:r>
              <a:rPr lang="en-US" sz="2800" b="0" i="0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Najafi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*, </a:t>
            </a:r>
            <a:r>
              <a:rPr lang="en-US" sz="28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Vikram</a:t>
            </a:r>
            <a:r>
              <a:rPr lang="en-US" sz="2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Iyer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Shyam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Gollakota</a:t>
            </a:r>
            <a:endParaRPr lang="en-US" sz="2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49B34-217E-854D-BD4D-BC1C4ADC9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816" y="5228816"/>
            <a:ext cx="1629184" cy="1629184"/>
          </a:xfrm>
          <a:prstGeom prst="rect">
            <a:avLst/>
          </a:prstGeom>
        </p:spPr>
      </p:pic>
      <p:sp>
        <p:nvSpPr>
          <p:cNvPr id="6" name="Shape 85">
            <a:extLst>
              <a:ext uri="{FF2B5EF4-FFF2-40B4-BE49-F238E27FC236}">
                <a16:creationId xmlns:a16="http://schemas.microsoft.com/office/drawing/2014/main" id="{A8F00A77-6AF4-4323-8851-5A16437A2F50}"/>
              </a:ext>
            </a:extLst>
          </p:cNvPr>
          <p:cNvSpPr txBox="1">
            <a:spLocks/>
          </p:cNvSpPr>
          <p:nvPr/>
        </p:nvSpPr>
        <p:spPr>
          <a:xfrm>
            <a:off x="0" y="4488678"/>
            <a:ext cx="9144000" cy="77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2800"/>
            </a:pPr>
            <a:r>
              <a:rPr lang="en-US" sz="2000" dirty="0">
                <a:solidFill>
                  <a:schemeClr val="bg1"/>
                </a:solidFill>
              </a:rPr>
              <a:t>*Co-primary Student Authors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0000">
            <a:off x="4655718" y="998829"/>
            <a:ext cx="3779074" cy="200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3600"/>
            </a:pPr>
            <a:r>
              <a:rPr lang="en-US" sz="48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Low-Power FPGA for PHY</a:t>
            </a:r>
            <a:endParaRPr lang="en-US" sz="4800" dirty="0">
              <a:solidFill>
                <a:schemeClr val="accent3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4561" y="2771244"/>
            <a:ext cx="1757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92D050"/>
                </a:solidFill>
                <a:sym typeface="Wingdings" panose="05000000000000000000" pitchFamily="2" charset="2"/>
              </a:rPr>
              <a:t>4-5 </a:t>
            </a:r>
            <a:r>
              <a:rPr lang="en-US" sz="3000" dirty="0" err="1">
                <a:solidFill>
                  <a:srgbClr val="92D050"/>
                </a:solidFill>
                <a:sym typeface="Wingdings" panose="05000000000000000000" pitchFamily="2" charset="2"/>
              </a:rPr>
              <a:t>ms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7318" y="3717790"/>
            <a:ext cx="1491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&gt; $40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9433" y="1229146"/>
            <a:ext cx="220765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Flash-Based</a:t>
            </a:r>
          </a:p>
        </p:txBody>
      </p:sp>
      <p:sp>
        <p:nvSpPr>
          <p:cNvPr id="3" name="Rectangle 2"/>
          <p:cNvSpPr/>
          <p:nvPr/>
        </p:nvSpPr>
        <p:spPr>
          <a:xfrm>
            <a:off x="6043763" y="1229146"/>
            <a:ext cx="2364750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SRAM-Based</a:t>
            </a:r>
          </a:p>
        </p:txBody>
      </p:sp>
      <p:sp>
        <p:nvSpPr>
          <p:cNvPr id="15" name="Shape 101">
            <a:extLst>
              <a:ext uri="{FF2B5EF4-FFF2-40B4-BE49-F238E27FC236}">
                <a16:creationId xmlns:a16="http://schemas.microsoft.com/office/drawing/2014/main" id="{015F5328-5E6C-4E53-9C4F-D43B8F869CF5}"/>
              </a:ext>
            </a:extLst>
          </p:cNvPr>
          <p:cNvSpPr txBox="1">
            <a:spLocks/>
          </p:cNvSpPr>
          <p:nvPr/>
        </p:nvSpPr>
        <p:spPr>
          <a:xfrm>
            <a:off x="-194646" y="3446877"/>
            <a:ext cx="2181367" cy="109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1" indent="0" algn="ctr">
              <a:lnSpc>
                <a:spcPct val="200000"/>
              </a:lnSpc>
              <a:spcBef>
                <a:spcPts val="0"/>
              </a:spcBef>
              <a:buClrTx/>
              <a:buSzPts val="2900"/>
              <a:buNone/>
            </a:pPr>
            <a:r>
              <a:rPr lang="en-US" b="1" dirty="0">
                <a:solidFill>
                  <a:schemeClr val="tx1"/>
                </a:solidFill>
              </a:rPr>
              <a:t>Cost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6" name="Shape 101">
            <a:extLst>
              <a:ext uri="{FF2B5EF4-FFF2-40B4-BE49-F238E27FC236}">
                <a16:creationId xmlns:a16="http://schemas.microsoft.com/office/drawing/2014/main" id="{015F5328-5E6C-4E53-9C4F-D43B8F869CF5}"/>
              </a:ext>
            </a:extLst>
          </p:cNvPr>
          <p:cNvSpPr txBox="1">
            <a:spLocks/>
          </p:cNvSpPr>
          <p:nvPr/>
        </p:nvSpPr>
        <p:spPr>
          <a:xfrm>
            <a:off x="-194646" y="2500331"/>
            <a:ext cx="2181367" cy="109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1" indent="0" algn="ctr">
              <a:lnSpc>
                <a:spcPct val="200000"/>
              </a:lnSpc>
              <a:spcBef>
                <a:spcPts val="0"/>
              </a:spcBef>
              <a:buClrTx/>
              <a:buSzPts val="2900"/>
              <a:buNone/>
            </a:pPr>
            <a:r>
              <a:rPr lang="en-US" b="1" dirty="0">
                <a:solidFill>
                  <a:schemeClr val="tx1"/>
                </a:solidFill>
              </a:rPr>
              <a:t>Boot Time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5">
            <a:extLst>
              <a:ext uri="{FF2B5EF4-FFF2-40B4-BE49-F238E27FC236}">
                <a16:creationId xmlns:a16="http://schemas.microsoft.com/office/drawing/2014/main" id="{CDE7F82D-38A3-462F-974F-CE884030F2B3}"/>
              </a:ext>
            </a:extLst>
          </p:cNvPr>
          <p:cNvSpPr/>
          <p:nvPr/>
        </p:nvSpPr>
        <p:spPr>
          <a:xfrm>
            <a:off x="358599" y="4496440"/>
            <a:ext cx="8516980" cy="218013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Lattice ECP5 SRAM-based FPGA</a:t>
            </a:r>
          </a:p>
          <a:p>
            <a:pPr marL="860425" indent="-5715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Operate FPGA at </a:t>
            </a:r>
            <a:r>
              <a:rPr lang="en-US" sz="3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64MHz </a:t>
            </a:r>
          </a:p>
          <a:p>
            <a:pPr marL="860425" indent="-5715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sufficient resources;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LoRa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Modulator (</a:t>
            </a:r>
            <a:r>
              <a:rPr lang="en-US" sz="3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4%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Demodulator (</a:t>
            </a:r>
            <a:r>
              <a:rPr lang="en-US" sz="3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11%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3096" y="2771244"/>
            <a:ext cx="1506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92D050"/>
                </a:solidFill>
                <a:sym typeface="Wingdings" panose="05000000000000000000" pitchFamily="2" charset="2"/>
              </a:rPr>
              <a:t>20ms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2613" y="3717790"/>
            <a:ext cx="1187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92D050"/>
                </a:solidFill>
                <a:sym typeface="Wingdings" panose="05000000000000000000" pitchFamily="2" charset="2"/>
              </a:rPr>
              <a:t>$5-6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12" name="Shape 101">
            <a:extLst>
              <a:ext uri="{FF2B5EF4-FFF2-40B4-BE49-F238E27FC236}">
                <a16:creationId xmlns:a16="http://schemas.microsoft.com/office/drawing/2014/main" id="{015F5328-5E6C-4E53-9C4F-D43B8F869CF5}"/>
              </a:ext>
            </a:extLst>
          </p:cNvPr>
          <p:cNvSpPr txBox="1">
            <a:spLocks/>
          </p:cNvSpPr>
          <p:nvPr/>
        </p:nvSpPr>
        <p:spPr>
          <a:xfrm>
            <a:off x="-194646" y="1571019"/>
            <a:ext cx="2181367" cy="109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1" indent="0" algn="ctr">
              <a:lnSpc>
                <a:spcPct val="200000"/>
              </a:lnSpc>
              <a:spcBef>
                <a:spcPts val="0"/>
              </a:spcBef>
              <a:buClrTx/>
              <a:buSzPts val="2900"/>
              <a:buNone/>
            </a:pPr>
            <a:r>
              <a:rPr lang="en-US" b="1" dirty="0">
                <a:solidFill>
                  <a:schemeClr val="tx1"/>
                </a:solidFill>
              </a:rPr>
              <a:t>Sleep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1671" y="1872710"/>
            <a:ext cx="33631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92D050"/>
                </a:solidFill>
                <a:sym typeface="Wingdings" panose="05000000000000000000" pitchFamily="2" charset="2"/>
              </a:rPr>
              <a:t>Built-in sleep mode</a:t>
            </a:r>
            <a:endParaRPr lang="en-US" sz="2600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4548" y="1872710"/>
            <a:ext cx="33631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92D050"/>
                </a:solidFill>
                <a:sym typeface="Wingdings" panose="05000000000000000000" pitchFamily="2" charset="2"/>
              </a:rPr>
              <a:t>Requires shutoff</a:t>
            </a:r>
            <a:endParaRPr lang="en-US" sz="2600" dirty="0">
              <a:solidFill>
                <a:srgbClr val="92D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388222" y="1532782"/>
            <a:ext cx="15870" cy="2884149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" grpId="0"/>
      <p:bldP spid="3" grpId="0"/>
      <p:bldP spid="15" grpId="0"/>
      <p:bldP spid="16" grpId="0"/>
      <p:bldP spid="17" grpId="0" animBg="1"/>
      <p:bldP spid="18" grpId="0"/>
      <p:bldP spid="19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9C3C-657C-4C28-985A-9AEE2BE4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TinySDR</a:t>
            </a:r>
            <a:r>
              <a:rPr lang="en-US" dirty="0"/>
              <a:t> Platform Design</a:t>
            </a: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015F5328-5E6C-4E53-9C4F-D43B8F869C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8660" y="1178805"/>
            <a:ext cx="9034669" cy="567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2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ts val="29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Physical layer design</a:t>
            </a:r>
          </a:p>
          <a:p>
            <a:pPr indent="-457200">
              <a:lnSpc>
                <a:spcPct val="2000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MAC layer design</a:t>
            </a:r>
          </a:p>
          <a:p>
            <a:pPr indent="-457200">
              <a:lnSpc>
                <a:spcPct val="2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ts val="29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Over-the-air update</a:t>
            </a:r>
          </a:p>
        </p:txBody>
      </p:sp>
    </p:spTree>
    <p:extLst>
      <p:ext uri="{BB962C8B-B14F-4D97-AF65-F5344CB8AC3E}">
        <p14:creationId xmlns:p14="http://schemas.microsoft.com/office/powerpoint/2010/main" val="40862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040"/>
          <p:cNvGrpSpPr/>
          <p:nvPr/>
        </p:nvGrpSpPr>
        <p:grpSpPr>
          <a:xfrm>
            <a:off x="106016" y="2722478"/>
            <a:ext cx="8474214" cy="2174976"/>
            <a:chOff x="351735" y="4746407"/>
            <a:chExt cx="8474214" cy="217497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444500" y="6504454"/>
              <a:ext cx="8381449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51736" y="5205037"/>
              <a:ext cx="192712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+mj-lt"/>
                  <a:cs typeface="Calibri" panose="020F0502020204030204" pitchFamily="34" charset="0"/>
                </a:rPr>
                <a:t>End Device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1735" y="6444329"/>
              <a:ext cx="219268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+mj-lt"/>
                  <a:cs typeface="Calibri" panose="020F0502020204030204" pitchFamily="34" charset="0"/>
                </a:rPr>
                <a:t>Base station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384105" y="4758778"/>
              <a:ext cx="1412103" cy="4536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Packet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96208" y="4751375"/>
              <a:ext cx="2239617" cy="453662"/>
            </a:xfrm>
            <a:prstGeom prst="rect">
              <a:avLst/>
            </a:prstGeom>
            <a:pattFill prst="lt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Sleep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22020" y="4751375"/>
              <a:ext cx="1215615" cy="4536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Rx slot 1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37635" y="4746407"/>
              <a:ext cx="862072" cy="453662"/>
            </a:xfrm>
            <a:prstGeom prst="rect">
              <a:avLst/>
            </a:prstGeom>
            <a:pattFill prst="lt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112001" y="4752415"/>
              <a:ext cx="1215615" cy="4536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Rx slot 2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444500" y="5212440"/>
              <a:ext cx="8381449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796208" y="5242617"/>
              <a:ext cx="0" cy="1190051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4992753" y="5242617"/>
              <a:ext cx="0" cy="1190051"/>
            </a:xfrm>
            <a:prstGeom prst="straightConnector1">
              <a:avLst/>
            </a:prstGeom>
            <a:ln w="508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0" name="Right Brace 1029"/>
            <p:cNvSpPr/>
            <p:nvPr/>
          </p:nvSpPr>
          <p:spPr>
            <a:xfrm rot="5400000">
              <a:off x="3718125" y="4742888"/>
              <a:ext cx="352712" cy="2076450"/>
            </a:xfrm>
            <a:prstGeom prst="rightBrace">
              <a:avLst>
                <a:gd name="adj1" fmla="val 65043"/>
                <a:gd name="adj2" fmla="val 49428"/>
              </a:avLst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TextBox 1030"/>
            <p:cNvSpPr txBox="1"/>
            <p:nvPr/>
          </p:nvSpPr>
          <p:spPr>
            <a:xfrm>
              <a:off x="3098800" y="5897537"/>
              <a:ext cx="1597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 second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7162801" y="5242616"/>
              <a:ext cx="0" cy="1190051"/>
            </a:xfrm>
            <a:prstGeom prst="straightConnector1">
              <a:avLst/>
            </a:prstGeom>
            <a:ln w="508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ight Brace 74"/>
            <p:cNvSpPr/>
            <p:nvPr/>
          </p:nvSpPr>
          <p:spPr>
            <a:xfrm rot="5400000">
              <a:off x="5885126" y="4742888"/>
              <a:ext cx="352712" cy="2076450"/>
            </a:xfrm>
            <a:prstGeom prst="rightBrace">
              <a:avLst>
                <a:gd name="adj1" fmla="val 65043"/>
                <a:gd name="adj2" fmla="val 49428"/>
              </a:avLst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265801" y="5897537"/>
              <a:ext cx="1597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 second</a:t>
              </a:r>
            </a:p>
          </p:txBody>
        </p:sp>
      </p:grpSp>
      <p:sp>
        <p:nvSpPr>
          <p:cNvPr id="91" name="Rectangle: Rounded Corners 15">
            <a:extLst>
              <a:ext uri="{FF2B5EF4-FFF2-40B4-BE49-F238E27FC236}">
                <a16:creationId xmlns:a16="http://schemas.microsoft.com/office/drawing/2014/main" id="{CDE7F82D-38A3-462F-974F-CE884030F2B3}"/>
              </a:ext>
            </a:extLst>
          </p:cNvPr>
          <p:cNvSpPr/>
          <p:nvPr/>
        </p:nvSpPr>
        <p:spPr>
          <a:xfrm>
            <a:off x="421607" y="2046301"/>
            <a:ext cx="1498557" cy="5405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chemeClr val="bg1"/>
              </a:buClr>
            </a:pP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LoRa</a:t>
            </a:r>
            <a:endParaRPr lang="en-US" sz="3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3600"/>
            </a:pPr>
            <a:r>
              <a:rPr lang="en-US" sz="40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FPGA for MAC leads to energy waste</a:t>
            </a:r>
            <a:endParaRPr lang="en-US" sz="4000" dirty="0">
              <a:solidFill>
                <a:schemeClr val="accent3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1045" name="Group 1044"/>
          <p:cNvGrpSpPr/>
          <p:nvPr/>
        </p:nvGrpSpPr>
        <p:grpSpPr>
          <a:xfrm>
            <a:off x="2018855" y="4540651"/>
            <a:ext cx="6233532" cy="941707"/>
            <a:chOff x="2133364" y="4258868"/>
            <a:chExt cx="6233532" cy="941707"/>
          </a:xfrm>
        </p:grpSpPr>
        <p:sp>
          <p:nvSpPr>
            <p:cNvPr id="1043" name="Right Brace 1042"/>
            <p:cNvSpPr/>
            <p:nvPr/>
          </p:nvSpPr>
          <p:spPr>
            <a:xfrm rot="5400000">
              <a:off x="3564875" y="3346063"/>
              <a:ext cx="383864" cy="2209473"/>
            </a:xfrm>
            <a:prstGeom prst="rightBrace">
              <a:avLst>
                <a:gd name="adj1" fmla="val 59972"/>
                <a:gd name="adj2" fmla="val 50000"/>
              </a:avLst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TextBox 1043"/>
            <p:cNvSpPr txBox="1"/>
            <p:nvPr/>
          </p:nvSpPr>
          <p:spPr>
            <a:xfrm>
              <a:off x="2133364" y="4738910"/>
              <a:ext cx="623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FPGA ON: wasting 127mJ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5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3600"/>
            </a:pPr>
            <a:r>
              <a:rPr lang="en-US" sz="40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Our Solution: </a:t>
            </a:r>
            <a:r>
              <a:rPr lang="en-US" sz="40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IoT</a:t>
            </a:r>
            <a:r>
              <a:rPr lang="en-US" sz="40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MAC on Microcontroller</a:t>
            </a:r>
            <a:endParaRPr lang="en-US" sz="4000" dirty="0">
              <a:solidFill>
                <a:schemeClr val="accent3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" name="Rectangle: Rounded Corners 15">
            <a:extLst>
              <a:ext uri="{FF2B5EF4-FFF2-40B4-BE49-F238E27FC236}">
                <a16:creationId xmlns:a16="http://schemas.microsoft.com/office/drawing/2014/main" id="{CDE7F82D-38A3-462F-974F-CE884030F2B3}"/>
              </a:ext>
            </a:extLst>
          </p:cNvPr>
          <p:cNvSpPr/>
          <p:nvPr/>
        </p:nvSpPr>
        <p:spPr>
          <a:xfrm>
            <a:off x="313510" y="4269054"/>
            <a:ext cx="8516980" cy="210226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15888"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advantage of programmability</a:t>
            </a:r>
          </a:p>
          <a:p>
            <a:pPr marL="795338" lvl="3" indent="-503238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programming vs HDL programming</a:t>
            </a:r>
          </a:p>
          <a:p>
            <a:pPr marL="795338" lvl="3" indent="-503238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Speed up innovation for MAC researchers</a:t>
            </a:r>
            <a:endParaRPr lang="en-US" sz="30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hape 101">
            <a:extLst>
              <a:ext uri="{FF2B5EF4-FFF2-40B4-BE49-F238E27FC236}">
                <a16:creationId xmlns:a16="http://schemas.microsoft.com/office/drawing/2014/main" id="{015F5328-5E6C-4E53-9C4F-D43B8F869C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" y="1535796"/>
            <a:ext cx="9144000" cy="348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3550" indent="-457200">
              <a:lnSpc>
                <a:spcPct val="150000"/>
              </a:lnSpc>
              <a:spcBef>
                <a:spcPts val="0"/>
              </a:spcBef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Enables energy efficient MAC protocol</a:t>
            </a:r>
          </a:p>
          <a:p>
            <a:pPr marL="463550" indent="-457200">
              <a:lnSpc>
                <a:spcPct val="150000"/>
              </a:lnSpc>
              <a:spcBef>
                <a:spcPts val="0"/>
              </a:spcBef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Consumes only 2</a:t>
            </a:r>
            <a:r>
              <a:rPr lang="el-GR" sz="2600" dirty="0">
                <a:solidFill>
                  <a:schemeClr val="tx1"/>
                </a:solidFill>
              </a:rPr>
              <a:t>μ</a:t>
            </a:r>
            <a:r>
              <a:rPr lang="en-US" sz="2600" dirty="0">
                <a:solidFill>
                  <a:schemeClr val="tx1"/>
                </a:solidFill>
              </a:rPr>
              <a:t>W in sleep mode</a:t>
            </a:r>
          </a:p>
          <a:p>
            <a:pPr marL="795338" lvl="1" indent="-450850">
              <a:lnSpc>
                <a:spcPct val="150000"/>
              </a:lnSpc>
              <a:spcBef>
                <a:spcPts val="0"/>
              </a:spcBef>
              <a:buClrTx/>
              <a:buSzPts val="29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More than 10000 times less than FPGA</a:t>
            </a:r>
            <a:endParaRPr lang="en-US" sz="2600" dirty="0">
              <a:solidFill>
                <a:schemeClr val="tx1"/>
              </a:solidFill>
            </a:endParaRPr>
          </a:p>
          <a:p>
            <a:pPr marL="290513" indent="-457200">
              <a:lnSpc>
                <a:spcPct val="150000"/>
              </a:lnSpc>
              <a:spcBef>
                <a:spcPts val="0"/>
              </a:spcBef>
              <a:buClrTx/>
              <a:buSzPts val="2900"/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9C3C-657C-4C28-985A-9AEE2BE4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TinySDR</a:t>
            </a:r>
            <a:r>
              <a:rPr lang="en-US" dirty="0"/>
              <a:t> Platform Design</a:t>
            </a: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015F5328-5E6C-4E53-9C4F-D43B8F869C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8660" y="1178805"/>
            <a:ext cx="9034669" cy="567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2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ts val="29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Physical layer design</a:t>
            </a:r>
          </a:p>
          <a:p>
            <a:pPr indent="-457200">
              <a:lnSpc>
                <a:spcPct val="2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ts val="29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MAC layer design</a:t>
            </a:r>
          </a:p>
          <a:p>
            <a:pPr indent="-457200">
              <a:lnSpc>
                <a:spcPct val="200000"/>
              </a:lnSpc>
              <a:spcBef>
                <a:spcPts val="0"/>
              </a:spcBef>
              <a:buClr>
                <a:schemeClr val="bg1"/>
              </a:buClr>
              <a:buSzPts val="29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Over-the-air update</a:t>
            </a:r>
          </a:p>
        </p:txBody>
      </p:sp>
    </p:spTree>
    <p:extLst>
      <p:ext uri="{BB962C8B-B14F-4D97-AF65-F5344CB8AC3E}">
        <p14:creationId xmlns:p14="http://schemas.microsoft.com/office/powerpoint/2010/main" val="38753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9C3C-657C-4C28-985A-9AEE2BE4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2796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Over-the-Air Update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796"/>
            <a:ext cx="9143999" cy="54111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68" y="2634818"/>
            <a:ext cx="562981" cy="4056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26" y="4679817"/>
            <a:ext cx="662949" cy="4076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20" y="2522533"/>
            <a:ext cx="409128" cy="5236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98" y="3469362"/>
            <a:ext cx="409128" cy="5236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70" y="3272209"/>
            <a:ext cx="409128" cy="5236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3" y="2777383"/>
            <a:ext cx="409128" cy="5236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14" y="2431381"/>
            <a:ext cx="409128" cy="5236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13" y="2431997"/>
            <a:ext cx="562981" cy="40564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83" y="3218127"/>
            <a:ext cx="562981" cy="40564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08" y="2431381"/>
            <a:ext cx="562981" cy="40564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72" y="2896642"/>
            <a:ext cx="562981" cy="40564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68" y="3410934"/>
            <a:ext cx="562981" cy="40564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19" y="4602012"/>
            <a:ext cx="662949" cy="4076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282" y="5271972"/>
            <a:ext cx="662949" cy="40762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38" y="5241262"/>
            <a:ext cx="662949" cy="4076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83" y="5750763"/>
            <a:ext cx="662949" cy="40762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43" y="5588434"/>
            <a:ext cx="662949" cy="40762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221" y="4805824"/>
            <a:ext cx="747260" cy="54024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962" y="5578162"/>
            <a:ext cx="747260" cy="54024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8020" y="4864939"/>
            <a:ext cx="747260" cy="54024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5018" y="5414326"/>
            <a:ext cx="747260" cy="540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222" y="5747699"/>
            <a:ext cx="747260" cy="540249"/>
          </a:xfrm>
          <a:prstGeom prst="rect">
            <a:avLst/>
          </a:prstGeom>
        </p:spPr>
      </p:pic>
      <p:sp>
        <p:nvSpPr>
          <p:cNvPr id="72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28726" y="3730666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1" y="2523669"/>
            <a:ext cx="562981" cy="405641"/>
          </a:xfrm>
          <a:prstGeom prst="rect">
            <a:avLst/>
          </a:prstGeom>
        </p:spPr>
      </p:pic>
      <p:sp>
        <p:nvSpPr>
          <p:cNvPr id="74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28726" y="3730666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5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20111" y="3730665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6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15804" y="3730664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7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15804" y="3730663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47" y="2591923"/>
            <a:ext cx="562981" cy="40564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02" y="2808613"/>
            <a:ext cx="562981" cy="40564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57" y="3317656"/>
            <a:ext cx="562981" cy="40564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01" y="3504617"/>
            <a:ext cx="562981" cy="405641"/>
          </a:xfrm>
          <a:prstGeom prst="rect">
            <a:avLst/>
          </a:prstGeom>
        </p:spPr>
      </p:pic>
      <p:sp>
        <p:nvSpPr>
          <p:cNvPr id="82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28726" y="4336898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3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24419" y="4336898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4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33033" y="4336898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5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33033" y="4345464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6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41647" y="4345464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0532" y="4853173"/>
            <a:ext cx="802236" cy="58687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599" y="4798612"/>
            <a:ext cx="802236" cy="58687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474" y="5571516"/>
            <a:ext cx="802236" cy="58687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8734" y="5708627"/>
            <a:ext cx="802236" cy="58687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4045" y="5403874"/>
            <a:ext cx="802236" cy="586871"/>
          </a:xfrm>
          <a:prstGeom prst="rect">
            <a:avLst/>
          </a:prstGeom>
        </p:spPr>
      </p:pic>
      <p:sp>
        <p:nvSpPr>
          <p:cNvPr id="59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827594" y="4328810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0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836208" y="4328809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6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844822" y="4328340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7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853437" y="4336897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8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858983" y="4337721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0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858983" y="4344984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9549" y="4566579"/>
            <a:ext cx="736296" cy="4924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8038" y="4653866"/>
            <a:ext cx="736296" cy="49247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2959" y="5216154"/>
            <a:ext cx="736296" cy="49247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5645" y="5240421"/>
            <a:ext cx="736296" cy="49247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5427" y="5562819"/>
            <a:ext cx="736296" cy="49247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4009" y="5708627"/>
            <a:ext cx="736296" cy="49247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1441" y="3623768"/>
            <a:ext cx="1210341" cy="8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6216 -0.134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-6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13959 -0.1159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5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21198 -0.09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11511 -0.0030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18559 0.0312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1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21441 0.17129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85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21719 0.05393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26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591 0.095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47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3299 0.24607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122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05608 0.16875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022E-16 L 0.20382 0.06574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3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0.23854 0.1136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022E-16 L 0.11406 0.16806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84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31858 0.23588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0" y="117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31841 0.11273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0" y="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1948 0.23473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17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24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2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70" grpId="0" animBg="1"/>
      <p:bldP spid="70" grpId="1" animBg="1"/>
      <p:bldP spid="70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3600"/>
            </a:pPr>
            <a:r>
              <a:rPr lang="en-US" sz="44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Dedicated Backbone Radio</a:t>
            </a:r>
            <a:endParaRPr lang="en-US" sz="4400" dirty="0">
              <a:solidFill>
                <a:schemeClr val="accent3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2" name="Shape 101">
            <a:extLst>
              <a:ext uri="{FF2B5EF4-FFF2-40B4-BE49-F238E27FC236}">
                <a16:creationId xmlns:a16="http://schemas.microsoft.com/office/drawing/2014/main" id="{015F5328-5E6C-4E53-9C4F-D43B8F869C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036320"/>
            <a:ext cx="9143999" cy="4390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3550" indent="-457200">
              <a:lnSpc>
                <a:spcPct val="200000"/>
              </a:lnSpc>
              <a:spcBef>
                <a:spcPts val="0"/>
              </a:spcBef>
              <a:buClrTx/>
              <a:buSzPts val="29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Why dedicated radio?</a:t>
            </a:r>
          </a:p>
          <a:p>
            <a:pPr marL="920750" lvl="1" indent="-457200">
              <a:lnSpc>
                <a:spcPct val="200000"/>
              </a:lnSpc>
              <a:spcBef>
                <a:spcPts val="0"/>
              </a:spcBef>
              <a:buClrTx/>
              <a:buSzPts val="29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Support fail-safe mode if PHY or MAC layer have issue</a:t>
            </a:r>
          </a:p>
          <a:p>
            <a:pPr marL="463550" indent="-457200">
              <a:lnSpc>
                <a:spcPct val="200000"/>
              </a:lnSpc>
              <a:spcBef>
                <a:spcPts val="0"/>
              </a:spcBef>
              <a:buClrTx/>
              <a:buSzPts val="29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Which radio?</a:t>
            </a:r>
          </a:p>
          <a:p>
            <a:pPr marL="920750" lvl="1" indent="-457200">
              <a:lnSpc>
                <a:spcPct val="150000"/>
              </a:lnSpc>
              <a:spcBef>
                <a:spcPts val="0"/>
              </a:spcBef>
              <a:buClrTx/>
              <a:buSzPts val="29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Supports long range up to a kilometer</a:t>
            </a:r>
          </a:p>
          <a:p>
            <a:pPr marL="920750" lvl="1" indent="-457200">
              <a:lnSpc>
                <a:spcPct val="150000"/>
              </a:lnSpc>
              <a:spcBef>
                <a:spcPts val="0"/>
              </a:spcBef>
              <a:buClrTx/>
              <a:buSzPts val="29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Low-power consumption in Rx/</a:t>
            </a:r>
            <a:r>
              <a:rPr lang="en-US" dirty="0" err="1">
                <a:solidFill>
                  <a:schemeClr val="tx1"/>
                </a:solidFill>
              </a:rPr>
              <a:t>Tx</a:t>
            </a:r>
            <a:r>
              <a:rPr lang="en-US" dirty="0">
                <a:solidFill>
                  <a:schemeClr val="tx1"/>
                </a:solidFill>
              </a:rPr>
              <a:t> modes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87429" y="2883264"/>
            <a:ext cx="2693246" cy="939360"/>
            <a:chOff x="3087429" y="3033576"/>
            <a:chExt cx="2693246" cy="939360"/>
          </a:xfrm>
        </p:grpSpPr>
        <p:sp>
          <p:nvSpPr>
            <p:cNvPr id="2" name="Rectangle 1"/>
            <p:cNvSpPr/>
            <p:nvPr/>
          </p:nvSpPr>
          <p:spPr>
            <a:xfrm>
              <a:off x="4762448" y="3033576"/>
              <a:ext cx="1018227" cy="93936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6350" algn="ctr">
                <a:lnSpc>
                  <a:spcPct val="200000"/>
                </a:lnSpc>
                <a:buClrTx/>
                <a:buSzPts val="2900"/>
              </a:pP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LoRa</a:t>
              </a:r>
              <a:endParaRPr lang="en-US" sz="32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3087429" y="3425197"/>
              <a:ext cx="1583473" cy="442948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CDE7F82D-38A3-462F-974F-CE884030F2B3}"/>
              </a:ext>
            </a:extLst>
          </p:cNvPr>
          <p:cNvSpPr/>
          <p:nvPr/>
        </p:nvSpPr>
        <p:spPr>
          <a:xfrm>
            <a:off x="350361" y="5223353"/>
            <a:ext cx="8565039" cy="14625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1">
              <a:buClr>
                <a:schemeClr val="bg1"/>
              </a:buClr>
            </a:pP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Challenge: Large FPGA/MCU firmware</a:t>
            </a:r>
          </a:p>
          <a:p>
            <a:pPr marL="457200" lvl="1" indent="-4572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570KB FPGA file takes 14 min at 5kbps 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234">
            <a:extLst>
              <a:ext uri="{FF2B5EF4-FFF2-40B4-BE49-F238E27FC236}">
                <a16:creationId xmlns:a16="http://schemas.microsoft.com/office/drawing/2014/main" id="{71F4F905-7C56-46D0-9485-E72A4D02D0E5}"/>
              </a:ext>
            </a:extLst>
          </p:cNvPr>
          <p:cNvSpPr/>
          <p:nvPr/>
        </p:nvSpPr>
        <p:spPr>
          <a:xfrm>
            <a:off x="5428720" y="4838700"/>
            <a:ext cx="2916994" cy="1866899"/>
          </a:xfrm>
          <a:prstGeom prst="roundRect">
            <a:avLst>
              <a:gd name="adj" fmla="val 5252"/>
            </a:avLst>
          </a:prstGeom>
          <a:solidFill>
            <a:srgbClr val="92D050">
              <a:alpha val="42000"/>
            </a:srgbClr>
          </a:solidFill>
          <a:ln w="508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FPGA</a:t>
            </a:r>
          </a:p>
        </p:txBody>
      </p:sp>
      <p:sp>
        <p:nvSpPr>
          <p:cNvPr id="10" name="Rectangle: Rounded Corners 241">
            <a:extLst>
              <a:ext uri="{FF2B5EF4-FFF2-40B4-BE49-F238E27FC236}">
                <a16:creationId xmlns:a16="http://schemas.microsoft.com/office/drawing/2014/main" id="{86621087-8552-4524-A982-B121CCD0204A}"/>
              </a:ext>
            </a:extLst>
          </p:cNvPr>
          <p:cNvSpPr/>
          <p:nvPr/>
        </p:nvSpPr>
        <p:spPr>
          <a:xfrm>
            <a:off x="7345280" y="2358573"/>
            <a:ext cx="1627491" cy="2359832"/>
          </a:xfrm>
          <a:prstGeom prst="roundRect">
            <a:avLst/>
          </a:prstGeom>
          <a:solidFill>
            <a:srgbClr val="C00000">
              <a:alpha val="19000"/>
            </a:srgbClr>
          </a:solidFill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Tx/>
              <a:buFontTx/>
              <a:buNone/>
            </a:pPr>
            <a:r>
              <a:rPr lang="en-US" sz="2400" b="1" kern="1200" dirty="0">
                <a:solidFill>
                  <a:prstClr val="black"/>
                </a:solidFill>
                <a:latin typeface="Calibri" panose="020F0502020204030204"/>
              </a:rPr>
              <a:t>Flash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17719" y="2358572"/>
            <a:ext cx="2560321" cy="2359833"/>
            <a:chOff x="4766399" y="2730374"/>
            <a:chExt cx="2560321" cy="2359833"/>
          </a:xfrm>
        </p:grpSpPr>
        <p:sp>
          <p:nvSpPr>
            <p:cNvPr id="13" name="Rounded Rectangle 12"/>
            <p:cNvSpPr/>
            <p:nvPr/>
          </p:nvSpPr>
          <p:spPr>
            <a:xfrm>
              <a:off x="4766399" y="2730374"/>
              <a:ext cx="2560321" cy="2359833"/>
            </a:xfrm>
            <a:prstGeom prst="roundRect">
              <a:avLst/>
            </a:prstGeom>
            <a:solidFill>
              <a:srgbClr val="0798E9">
                <a:alpha val="18000"/>
              </a:srgbClr>
            </a:solidFill>
            <a:ln w="508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buClrTx/>
                <a:buFontTx/>
                <a:buNone/>
              </a:pPr>
              <a:r>
                <a:rPr lang="en-US" sz="2400" b="1" kern="1200" dirty="0">
                  <a:solidFill>
                    <a:schemeClr val="tx1"/>
                  </a:solidFill>
                  <a:latin typeface="Calibri" panose="020F0502020204030204"/>
                </a:rPr>
                <a:t>Microcontroller</a:t>
              </a:r>
            </a:p>
          </p:txBody>
        </p:sp>
        <p:sp>
          <p:nvSpPr>
            <p:cNvPr id="18" name="Rectangle: Rounded Corners 241">
              <a:extLst>
                <a:ext uri="{FF2B5EF4-FFF2-40B4-BE49-F238E27FC236}">
                  <a16:creationId xmlns:a16="http://schemas.microsoft.com/office/drawing/2014/main" id="{86621087-8552-4524-A982-B121CCD0204A}"/>
                </a:ext>
              </a:extLst>
            </p:cNvPr>
            <p:cNvSpPr/>
            <p:nvPr/>
          </p:nvSpPr>
          <p:spPr>
            <a:xfrm>
              <a:off x="5419287" y="3309126"/>
              <a:ext cx="1443345" cy="127254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Memory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5629310" y="3685936"/>
            <a:ext cx="746404" cy="258441"/>
          </a:xfrm>
          <a:prstGeom prst="roundRect">
            <a:avLst/>
          </a:prstGeom>
          <a:solidFill>
            <a:srgbClr val="AE3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640866" y="3685936"/>
            <a:ext cx="746404" cy="258441"/>
          </a:xfrm>
          <a:prstGeom prst="roundRect">
            <a:avLst/>
          </a:prstGeom>
          <a:solidFill>
            <a:srgbClr val="AE3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629310" y="3686484"/>
            <a:ext cx="746404" cy="258441"/>
          </a:xfrm>
          <a:prstGeom prst="roundRect">
            <a:avLst/>
          </a:prstGeom>
          <a:solidFill>
            <a:srgbClr val="AE3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640866" y="3686210"/>
            <a:ext cx="746404" cy="258441"/>
          </a:xfrm>
          <a:prstGeom prst="roundRect">
            <a:avLst/>
          </a:prstGeom>
          <a:solidFill>
            <a:srgbClr val="AE3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Our Solution: Compress Chunks of Firmware</a:t>
            </a:r>
            <a:endParaRPr lang="en-US" sz="3600" dirty="0">
              <a:solidFill>
                <a:srgbClr val="92D05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868" t="6417"/>
          <a:stretch/>
        </p:blipFill>
        <p:spPr>
          <a:xfrm>
            <a:off x="5907153" y="1256416"/>
            <a:ext cx="1720023" cy="9236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46" y="2358572"/>
            <a:ext cx="1229898" cy="142767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51984" y="4379082"/>
            <a:ext cx="2348201" cy="904673"/>
            <a:chOff x="2798325" y="3400862"/>
            <a:chExt cx="4002042" cy="1127603"/>
          </a:xfrm>
        </p:grpSpPr>
        <p:sp>
          <p:nvSpPr>
            <p:cNvPr id="35" name="Down Arrow 34"/>
            <p:cNvSpPr/>
            <p:nvPr/>
          </p:nvSpPr>
          <p:spPr>
            <a:xfrm>
              <a:off x="6249060" y="3400862"/>
              <a:ext cx="551307" cy="1127603"/>
            </a:xfrm>
            <a:prstGeom prst="downArrow">
              <a:avLst>
                <a:gd name="adj1" fmla="val 50000"/>
                <a:gd name="adj2" fmla="val 8448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98325" y="3468069"/>
              <a:ext cx="3700570" cy="57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92D050"/>
                  </a:solidFill>
                </a:rPr>
                <a:t>Compression</a:t>
              </a:r>
              <a:endParaRPr lang="en-US" sz="2400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49743" y="2569370"/>
            <a:ext cx="1077218" cy="2008447"/>
            <a:chOff x="2516356" y="3337326"/>
            <a:chExt cx="1077218" cy="2008447"/>
          </a:xfrm>
        </p:grpSpPr>
        <p:grpSp>
          <p:nvGrpSpPr>
            <p:cNvPr id="20" name="Group 19"/>
            <p:cNvGrpSpPr/>
            <p:nvPr/>
          </p:nvGrpSpPr>
          <p:grpSpPr>
            <a:xfrm>
              <a:off x="2847169" y="3337326"/>
              <a:ext cx="746404" cy="1137888"/>
              <a:chOff x="3035854" y="1885898"/>
              <a:chExt cx="746404" cy="1137888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035854" y="1885898"/>
                <a:ext cx="746404" cy="258441"/>
              </a:xfrm>
              <a:prstGeom prst="roundRect">
                <a:avLst/>
              </a:prstGeom>
              <a:solidFill>
                <a:srgbClr val="AE3A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035854" y="2179047"/>
                <a:ext cx="746404" cy="258441"/>
              </a:xfrm>
              <a:prstGeom prst="roundRect">
                <a:avLst/>
              </a:prstGeom>
              <a:solidFill>
                <a:srgbClr val="AE3A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3035854" y="2472196"/>
                <a:ext cx="746404" cy="258441"/>
              </a:xfrm>
              <a:prstGeom prst="roundRect">
                <a:avLst/>
              </a:prstGeom>
              <a:solidFill>
                <a:srgbClr val="AE3A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035854" y="2765345"/>
                <a:ext cx="746404" cy="258441"/>
              </a:xfrm>
              <a:prstGeom prst="roundRect">
                <a:avLst/>
              </a:prstGeom>
              <a:solidFill>
                <a:srgbClr val="AE3A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5400000">
              <a:off x="2609298" y="4361498"/>
              <a:ext cx="891333" cy="10772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. . .</a:t>
              </a:r>
            </a:p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Down Arrow 26"/>
          <p:cNvSpPr/>
          <p:nvPr/>
        </p:nvSpPr>
        <p:spPr>
          <a:xfrm rot="16200000">
            <a:off x="1734239" y="2774894"/>
            <a:ext cx="270386" cy="678647"/>
          </a:xfrm>
          <a:prstGeom prst="downArrow">
            <a:avLst>
              <a:gd name="adj1" fmla="val 50000"/>
              <a:gd name="adj2" fmla="val 8448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ard 30"/>
          <p:cNvSpPr/>
          <p:nvPr/>
        </p:nvSpPr>
        <p:spPr>
          <a:xfrm rot="10800000" flipV="1">
            <a:off x="2421912" y="5378536"/>
            <a:ext cx="450432" cy="154447"/>
          </a:xfrm>
          <a:prstGeom prst="flowChartPunchedCar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3" name="Flowchart: Card 32"/>
          <p:cNvSpPr/>
          <p:nvPr/>
        </p:nvSpPr>
        <p:spPr>
          <a:xfrm rot="10800000" flipV="1">
            <a:off x="2423472" y="5584111"/>
            <a:ext cx="450432" cy="154447"/>
          </a:xfrm>
          <a:prstGeom prst="flowChartPunchedCar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000" dirty="0">
                <a:latin typeface="+mj-lt"/>
              </a:rPr>
              <a:t>2</a:t>
            </a:r>
          </a:p>
        </p:txBody>
      </p:sp>
      <p:sp>
        <p:nvSpPr>
          <p:cNvPr id="37" name="Flowchart: Card 36"/>
          <p:cNvSpPr/>
          <p:nvPr/>
        </p:nvSpPr>
        <p:spPr>
          <a:xfrm rot="10800000" flipV="1">
            <a:off x="2421912" y="5789686"/>
            <a:ext cx="450432" cy="154447"/>
          </a:xfrm>
          <a:prstGeom prst="flowChartPunchedCar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3</a:t>
            </a:r>
          </a:p>
        </p:txBody>
      </p:sp>
      <p:sp>
        <p:nvSpPr>
          <p:cNvPr id="38" name="Flowchart: Card 37"/>
          <p:cNvSpPr/>
          <p:nvPr/>
        </p:nvSpPr>
        <p:spPr>
          <a:xfrm rot="10800000" flipV="1">
            <a:off x="2421912" y="5995262"/>
            <a:ext cx="450432" cy="154447"/>
          </a:xfrm>
          <a:prstGeom prst="flowChartPunchedCar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 rot="5400000">
            <a:off x="2042684" y="6074280"/>
            <a:ext cx="89133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. .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163" y="2862519"/>
            <a:ext cx="1229898" cy="1427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36" y="1206122"/>
            <a:ext cx="13620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37118 -0.2458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23629 -0.1152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36684 -0.2692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23455 -0.0701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36701 -0.2990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23681 -0.0245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36701 -0.3291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23559 0.0210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3628 0.3439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39" grpId="0" animBg="1"/>
      <p:bldP spid="39" grpId="1" animBg="1"/>
      <p:bldP spid="39" grpId="2" animBg="1"/>
      <p:bldP spid="41" grpId="0" animBg="1"/>
      <p:bldP spid="41" grpId="1" animBg="1"/>
      <p:bldP spid="41" grpId="2" animBg="1"/>
      <p:bldP spid="27" grpId="0" animBg="1"/>
      <p:bldP spid="31" grpId="0" animBg="1"/>
      <p:bldP spid="31" grpId="1" animBg="1"/>
      <p:bldP spid="31" grpId="2" animBg="1"/>
      <p:bldP spid="33" grpId="0" animBg="1"/>
      <p:bldP spid="33" grpId="1" animBg="1"/>
      <p:bldP spid="33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3600"/>
            </a:pPr>
            <a:r>
              <a:rPr lang="en-US" sz="44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Over-the-Air Update: Evaluation</a:t>
            </a:r>
            <a:endParaRPr lang="en-US" sz="4400" dirty="0">
              <a:solidFill>
                <a:srgbClr val="92D05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396" t="8270" r="5510" b="1145"/>
          <a:stretch/>
        </p:blipFill>
        <p:spPr>
          <a:xfrm rot="16200000">
            <a:off x="1714500" y="-571500"/>
            <a:ext cx="5715000" cy="914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743" y="4149342"/>
            <a:ext cx="460758" cy="460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4743" y="3918963"/>
            <a:ext cx="460758" cy="460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8843" y="5406642"/>
            <a:ext cx="460758" cy="4607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7944" y="5273292"/>
            <a:ext cx="460758" cy="4607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1837" y="5835267"/>
            <a:ext cx="460758" cy="4607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8211" y="5554280"/>
            <a:ext cx="460758" cy="460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8964" y="5406642"/>
            <a:ext cx="460758" cy="4607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6647" y="4980617"/>
            <a:ext cx="460758" cy="460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0903" y="5323901"/>
            <a:ext cx="460758" cy="4607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5238" y="5222711"/>
            <a:ext cx="460758" cy="4607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23674" y="4821868"/>
            <a:ext cx="460758" cy="4607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5475" y="3928297"/>
            <a:ext cx="460758" cy="4607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28614" y="4158676"/>
            <a:ext cx="460758" cy="4607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7856" y="3267705"/>
            <a:ext cx="460758" cy="4607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22643" y="2583684"/>
            <a:ext cx="460758" cy="4607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7372" y="2772692"/>
            <a:ext cx="460758" cy="4607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57314" y="3458205"/>
            <a:ext cx="460758" cy="4607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46773" y="2222915"/>
            <a:ext cx="460758" cy="4607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61123" y="2246079"/>
            <a:ext cx="460758" cy="4607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70903" y="2025006"/>
            <a:ext cx="460758" cy="4607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460" y="3607762"/>
            <a:ext cx="875118" cy="9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3600"/>
            </a:pPr>
            <a:r>
              <a:rPr lang="en-US" sz="44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Over-the-Air Update: Evaluation</a:t>
            </a:r>
            <a:endParaRPr lang="en-US" sz="4400" dirty="0">
              <a:solidFill>
                <a:srgbClr val="92D05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3694398-D7DD-42E7-B223-BC462027E60A}"/>
              </a:ext>
            </a:extLst>
          </p:cNvPr>
          <p:cNvGrpSpPr/>
          <p:nvPr/>
        </p:nvGrpSpPr>
        <p:grpSpPr>
          <a:xfrm>
            <a:off x="759839" y="1290538"/>
            <a:ext cx="2219754" cy="461665"/>
            <a:chOff x="254454" y="1252013"/>
            <a:chExt cx="2219754" cy="46166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7D2D55-2EDE-43EF-AD7B-D4BB3327EA1D}"/>
                </a:ext>
              </a:extLst>
            </p:cNvPr>
            <p:cNvSpPr txBox="1"/>
            <p:nvPr/>
          </p:nvSpPr>
          <p:spPr>
            <a:xfrm>
              <a:off x="254454" y="1252013"/>
              <a:ext cx="1612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FPGA: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LoRa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C1C54F4-6293-40CD-95B3-7FC1FEC18B18}"/>
                </a:ext>
              </a:extLst>
            </p:cNvPr>
            <p:cNvCxnSpPr/>
            <p:nvPr/>
          </p:nvCxnSpPr>
          <p:spPr>
            <a:xfrm>
              <a:off x="1914367" y="1520872"/>
              <a:ext cx="559841" cy="0"/>
            </a:xfrm>
            <a:prstGeom prst="line">
              <a:avLst/>
            </a:prstGeom>
            <a:ln w="63500">
              <a:solidFill>
                <a:srgbClr val="1B9E7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: Rounded Corners 15">
            <a:extLst>
              <a:ext uri="{FF2B5EF4-FFF2-40B4-BE49-F238E27FC236}">
                <a16:creationId xmlns:a16="http://schemas.microsoft.com/office/drawing/2014/main" id="{CDE7F82D-38A3-462F-974F-CE884030F2B3}"/>
              </a:ext>
            </a:extLst>
          </p:cNvPr>
          <p:cNvSpPr/>
          <p:nvPr/>
        </p:nvSpPr>
        <p:spPr>
          <a:xfrm>
            <a:off x="286408" y="5581714"/>
            <a:ext cx="8571183" cy="100042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1" algn="ctr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LoRa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2100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 and BLE </a:t>
            </a:r>
            <a:r>
              <a:rPr lang="en-US" sz="3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5600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08833" y="1817649"/>
            <a:ext cx="8326331" cy="3611424"/>
            <a:chOff x="211879" y="2014745"/>
            <a:chExt cx="8326331" cy="36114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6651" y="2320750"/>
              <a:ext cx="7003644" cy="2526857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AB20435-7989-4D09-B361-3351DB48375C}"/>
                </a:ext>
              </a:extLst>
            </p:cNvPr>
            <p:cNvGrpSpPr/>
            <p:nvPr/>
          </p:nvGrpSpPr>
          <p:grpSpPr>
            <a:xfrm>
              <a:off x="211879" y="2014745"/>
              <a:ext cx="8326331" cy="3611424"/>
              <a:chOff x="10514" y="1391636"/>
              <a:chExt cx="9648692" cy="418497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6E15D69-FB03-40F8-975E-45D8358A1AB5}"/>
                  </a:ext>
                </a:extLst>
              </p:cNvPr>
              <p:cNvSpPr txBox="1"/>
              <p:nvPr/>
            </p:nvSpPr>
            <p:spPr>
              <a:xfrm>
                <a:off x="886963" y="4628677"/>
                <a:ext cx="669103" cy="534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0.5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0281AF3-4A32-41C9-8270-0F662D30C4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9954" y="1391636"/>
                <a:ext cx="0" cy="3287601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5FC8B15-BE65-4925-9C85-52BBE03252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80905" y="4675677"/>
                <a:ext cx="84783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924FF1-D3A6-46E3-AFA6-52221EC1174F}"/>
                  </a:ext>
                </a:extLst>
              </p:cNvPr>
              <p:cNvSpPr txBox="1"/>
              <p:nvPr/>
            </p:nvSpPr>
            <p:spPr>
              <a:xfrm>
                <a:off x="2178273" y="4628677"/>
                <a:ext cx="394181" cy="534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65D8C8-BC44-494D-AA80-A742DBBD9975}"/>
                  </a:ext>
                </a:extLst>
              </p:cNvPr>
              <p:cNvSpPr txBox="1"/>
              <p:nvPr/>
            </p:nvSpPr>
            <p:spPr>
              <a:xfrm>
                <a:off x="3194661" y="4628677"/>
                <a:ext cx="669103" cy="534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1.5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C70CB5C-3491-4B03-92F5-90F3DBBBBDC7}"/>
                  </a:ext>
                </a:extLst>
              </p:cNvPr>
              <p:cNvSpPr txBox="1"/>
              <p:nvPr/>
            </p:nvSpPr>
            <p:spPr>
              <a:xfrm>
                <a:off x="4485971" y="4628677"/>
                <a:ext cx="394181" cy="534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AE5A39A-F013-4490-BBBC-A10946C14426}"/>
                  </a:ext>
                </a:extLst>
              </p:cNvPr>
              <p:cNvSpPr txBox="1"/>
              <p:nvPr/>
            </p:nvSpPr>
            <p:spPr>
              <a:xfrm>
                <a:off x="5502359" y="4628677"/>
                <a:ext cx="669103" cy="534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2.5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F6D826F-FB42-4993-94E4-F36D789876A4}"/>
                  </a:ext>
                </a:extLst>
              </p:cNvPr>
              <p:cNvSpPr txBox="1"/>
              <p:nvPr/>
            </p:nvSpPr>
            <p:spPr>
              <a:xfrm>
                <a:off x="6793669" y="4628677"/>
                <a:ext cx="394181" cy="534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3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37E4D62-5E0B-41C9-9B44-2D4C189435C6}"/>
                  </a:ext>
                </a:extLst>
              </p:cNvPr>
              <p:cNvSpPr txBox="1"/>
              <p:nvPr/>
            </p:nvSpPr>
            <p:spPr>
              <a:xfrm>
                <a:off x="7810057" y="4628677"/>
                <a:ext cx="669103" cy="534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3.5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FA2B892-1834-43CE-9516-B582137CA8B9}"/>
                  </a:ext>
                </a:extLst>
              </p:cNvPr>
              <p:cNvSpPr txBox="1"/>
              <p:nvPr/>
            </p:nvSpPr>
            <p:spPr>
              <a:xfrm>
                <a:off x="9101369" y="4628677"/>
                <a:ext cx="394181" cy="534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A7A34E3-778D-4F27-BC69-459E21198130}"/>
                  </a:ext>
                </a:extLst>
              </p:cNvPr>
              <p:cNvSpPr txBox="1"/>
              <p:nvPr/>
            </p:nvSpPr>
            <p:spPr>
              <a:xfrm>
                <a:off x="616828" y="4376444"/>
                <a:ext cx="394181" cy="534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C21066-21BA-48E9-9872-1E25A9B19EF7}"/>
                  </a:ext>
                </a:extLst>
              </p:cNvPr>
              <p:cNvSpPr txBox="1"/>
              <p:nvPr/>
            </p:nvSpPr>
            <p:spPr>
              <a:xfrm>
                <a:off x="479367" y="3804251"/>
                <a:ext cx="669103" cy="534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0.2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1F2AE22-0904-4835-8EF3-FD0FB4F9F1A2}"/>
                  </a:ext>
                </a:extLst>
              </p:cNvPr>
              <p:cNvSpPr txBox="1"/>
              <p:nvPr/>
            </p:nvSpPr>
            <p:spPr>
              <a:xfrm>
                <a:off x="479367" y="3232055"/>
                <a:ext cx="669103" cy="534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0.4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71D1045-E251-4762-BD82-0884BC2FA490}"/>
                  </a:ext>
                </a:extLst>
              </p:cNvPr>
              <p:cNvSpPr txBox="1"/>
              <p:nvPr/>
            </p:nvSpPr>
            <p:spPr>
              <a:xfrm>
                <a:off x="479367" y="2659860"/>
                <a:ext cx="669103" cy="534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0.6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285E651-7527-47F3-9043-E0219D833B7B}"/>
                  </a:ext>
                </a:extLst>
              </p:cNvPr>
              <p:cNvSpPr txBox="1"/>
              <p:nvPr/>
            </p:nvSpPr>
            <p:spPr>
              <a:xfrm>
                <a:off x="479367" y="2087664"/>
                <a:ext cx="669103" cy="534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0.8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FD55A7F-534A-48D0-A162-0F4C54775665}"/>
                  </a:ext>
                </a:extLst>
              </p:cNvPr>
              <p:cNvSpPr txBox="1"/>
              <p:nvPr/>
            </p:nvSpPr>
            <p:spPr>
              <a:xfrm>
                <a:off x="616828" y="1515468"/>
                <a:ext cx="394181" cy="534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051AAD2-E6E5-4A7D-AC5C-5AC8A2DE454E}"/>
                  </a:ext>
                </a:extLst>
              </p:cNvPr>
              <p:cNvSpPr txBox="1"/>
              <p:nvPr/>
            </p:nvSpPr>
            <p:spPr>
              <a:xfrm>
                <a:off x="3081110" y="4970297"/>
                <a:ext cx="3507496" cy="606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Duration (minutes)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17F7BC-85A7-4374-8CEB-08142853C730}"/>
                  </a:ext>
                </a:extLst>
              </p:cNvPr>
              <p:cNvSpPr txBox="1"/>
              <p:nvPr/>
            </p:nvSpPr>
            <p:spPr>
              <a:xfrm rot="16200000">
                <a:off x="-130478" y="2800851"/>
                <a:ext cx="888299" cy="606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CDF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3694398-D7DD-42E7-B223-BC462027E60A}"/>
              </a:ext>
            </a:extLst>
          </p:cNvPr>
          <p:cNvGrpSpPr/>
          <p:nvPr/>
        </p:nvGrpSpPr>
        <p:grpSpPr>
          <a:xfrm>
            <a:off x="3530544" y="1290538"/>
            <a:ext cx="2014085" cy="461665"/>
            <a:chOff x="254454" y="1252013"/>
            <a:chExt cx="2014085" cy="46166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87D2D55-2EDE-43EF-AD7B-D4BB3327EA1D}"/>
                </a:ext>
              </a:extLst>
            </p:cNvPr>
            <p:cNvSpPr txBox="1"/>
            <p:nvPr/>
          </p:nvSpPr>
          <p:spPr>
            <a:xfrm>
              <a:off x="254454" y="1252013"/>
              <a:ext cx="1454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FPGA: BLE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C1C54F4-6293-40CD-95B3-7FC1FEC18B18}"/>
                </a:ext>
              </a:extLst>
            </p:cNvPr>
            <p:cNvCxnSpPr/>
            <p:nvPr/>
          </p:nvCxnSpPr>
          <p:spPr>
            <a:xfrm>
              <a:off x="1708698" y="1524697"/>
              <a:ext cx="559841" cy="0"/>
            </a:xfrm>
            <a:prstGeom prst="line">
              <a:avLst/>
            </a:prstGeom>
            <a:ln w="63500">
              <a:solidFill>
                <a:srgbClr val="EE5D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3694398-D7DD-42E7-B223-BC462027E60A}"/>
              </a:ext>
            </a:extLst>
          </p:cNvPr>
          <p:cNvGrpSpPr/>
          <p:nvPr/>
        </p:nvGrpSpPr>
        <p:grpSpPr>
          <a:xfrm>
            <a:off x="6095580" y="1290538"/>
            <a:ext cx="2665543" cy="461665"/>
            <a:chOff x="254454" y="1252013"/>
            <a:chExt cx="2665543" cy="46166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87D2D55-2EDE-43EF-AD7B-D4BB3327EA1D}"/>
                </a:ext>
              </a:extLst>
            </p:cNvPr>
            <p:cNvSpPr txBox="1"/>
            <p:nvPr/>
          </p:nvSpPr>
          <p:spPr>
            <a:xfrm>
              <a:off x="254454" y="1252013"/>
              <a:ext cx="2130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MCU: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LoRa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/BLE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C1C54F4-6293-40CD-95B3-7FC1FEC18B18}"/>
                </a:ext>
              </a:extLst>
            </p:cNvPr>
            <p:cNvCxnSpPr/>
            <p:nvPr/>
          </p:nvCxnSpPr>
          <p:spPr>
            <a:xfrm>
              <a:off x="2360156" y="1503213"/>
              <a:ext cx="559841" cy="0"/>
            </a:xfrm>
            <a:prstGeom prst="line">
              <a:avLst/>
            </a:prstGeom>
            <a:ln w="63500">
              <a:solidFill>
                <a:srgbClr val="E6AB0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28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9C3C-657C-4C28-985A-9AEE2BE4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IoT</a:t>
            </a:r>
            <a:r>
              <a:rPr lang="en-US" sz="4000" dirty="0"/>
              <a:t> Ecosystem is Fast-Changing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5159" y="2018887"/>
            <a:ext cx="8868580" cy="3053741"/>
            <a:chOff x="-5159" y="2018887"/>
            <a:chExt cx="8868580" cy="305374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70E8F81-53D3-426B-A6A5-45981D6C7C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548" y="4284160"/>
              <a:ext cx="8571873" cy="12302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-5159" y="2777324"/>
              <a:ext cx="1773716" cy="2295304"/>
              <a:chOff x="-176398" y="2769761"/>
              <a:chExt cx="1773716" cy="229530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119" y="2769761"/>
                <a:ext cx="936328" cy="1198415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-176398" y="4511067"/>
                <a:ext cx="1773716" cy="55399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2009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C367691-6449-4920-8F07-833648ED86E0}"/>
                  </a:ext>
                </a:extLst>
              </p:cNvPr>
              <p:cNvCxnSpPr/>
              <p:nvPr/>
            </p:nvCxnSpPr>
            <p:spPr>
              <a:xfrm>
                <a:off x="710460" y="4194374"/>
                <a:ext cx="0" cy="215900"/>
              </a:xfrm>
              <a:prstGeom prst="line">
                <a:avLst/>
              </a:prstGeom>
              <a:ln w="635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1655374" y="2941232"/>
              <a:ext cx="1773716" cy="2131396"/>
              <a:chOff x="1279012" y="2930665"/>
              <a:chExt cx="1773716" cy="213139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7318" y="2930665"/>
                <a:ext cx="1198207" cy="863337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279012" y="4508063"/>
                <a:ext cx="1773716" cy="55399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defRPr sz="30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</a:lstStyle>
              <a:p>
                <a:r>
                  <a:rPr lang="en-US" dirty="0"/>
                  <a:t>2015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C367691-6449-4920-8F07-833648ED86E0}"/>
                  </a:ext>
                </a:extLst>
              </p:cNvPr>
              <p:cNvCxnSpPr/>
              <p:nvPr/>
            </p:nvCxnSpPr>
            <p:spPr>
              <a:xfrm>
                <a:off x="2165870" y="4191370"/>
                <a:ext cx="0" cy="215900"/>
              </a:xfrm>
              <a:prstGeom prst="line">
                <a:avLst/>
              </a:prstGeom>
              <a:ln w="635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7382204" y="2941721"/>
              <a:ext cx="1481217" cy="2130907"/>
              <a:chOff x="7556767" y="2930665"/>
              <a:chExt cx="1481217" cy="213090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10561" y="2930665"/>
                <a:ext cx="1327423" cy="959692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556767" y="4507574"/>
                <a:ext cx="1410441" cy="55399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defRPr sz="30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</a:lstStyle>
              <a:p>
                <a:r>
                  <a:rPr lang="en-US" dirty="0"/>
                  <a:t>???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C367691-6449-4920-8F07-833648ED86E0}"/>
                  </a:ext>
                </a:extLst>
              </p:cNvPr>
              <p:cNvCxnSpPr/>
              <p:nvPr/>
            </p:nvCxnSpPr>
            <p:spPr>
              <a:xfrm>
                <a:off x="8256584" y="4166367"/>
                <a:ext cx="0" cy="215900"/>
              </a:xfrm>
              <a:prstGeom prst="line">
                <a:avLst/>
              </a:prstGeom>
              <a:ln w="635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3660212" y="2018887"/>
              <a:ext cx="1773716" cy="3053741"/>
              <a:chOff x="2872231" y="2008320"/>
              <a:chExt cx="1773716" cy="305374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581" y="2941884"/>
                <a:ext cx="1430975" cy="87985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7"/>
              <a:srcRect l="10759" t="9197" r="9865" b="14995"/>
              <a:stretch/>
            </p:blipFill>
            <p:spPr>
              <a:xfrm>
                <a:off x="2994238" y="2008320"/>
                <a:ext cx="1461318" cy="697821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872231" y="4508063"/>
                <a:ext cx="1773716" cy="55399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defRPr sz="30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</a:lstStyle>
              <a:p>
                <a:r>
                  <a:rPr lang="en-US" dirty="0"/>
                  <a:t>2016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C367691-6449-4920-8F07-833648ED86E0}"/>
                  </a:ext>
                </a:extLst>
              </p:cNvPr>
              <p:cNvCxnSpPr/>
              <p:nvPr/>
            </p:nvCxnSpPr>
            <p:spPr>
              <a:xfrm>
                <a:off x="3763846" y="4176535"/>
                <a:ext cx="0" cy="215900"/>
              </a:xfrm>
              <a:prstGeom prst="line">
                <a:avLst/>
              </a:prstGeom>
              <a:ln w="635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5608489" y="3003731"/>
              <a:ext cx="1773716" cy="2068897"/>
              <a:chOff x="6128295" y="2992512"/>
              <a:chExt cx="1773716" cy="206889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8"/>
              <a:srcRect b="7953"/>
              <a:stretch/>
            </p:blipFill>
            <p:spPr>
              <a:xfrm>
                <a:off x="6408814" y="2992512"/>
                <a:ext cx="1195730" cy="725017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6128295" y="4507411"/>
                <a:ext cx="1773716" cy="55399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defRPr sz="30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</a:lstStyle>
              <a:p>
                <a:r>
                  <a:rPr lang="en-US" dirty="0"/>
                  <a:t>2017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C367691-6449-4920-8F07-833648ED86E0}"/>
                  </a:ext>
                </a:extLst>
              </p:cNvPr>
              <p:cNvCxnSpPr/>
              <p:nvPr/>
            </p:nvCxnSpPr>
            <p:spPr>
              <a:xfrm>
                <a:off x="7019910" y="4175883"/>
                <a:ext cx="0" cy="215900"/>
              </a:xfrm>
              <a:prstGeom prst="line">
                <a:avLst/>
              </a:prstGeom>
              <a:ln w="635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1347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/>
          <p:cNvGrpSpPr/>
          <p:nvPr/>
        </p:nvGrpSpPr>
        <p:grpSpPr>
          <a:xfrm>
            <a:off x="152400" y="1260637"/>
            <a:ext cx="7838815" cy="2462591"/>
            <a:chOff x="152400" y="1260637"/>
            <a:chExt cx="7838815" cy="246259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48D2E1D-E848-414E-B4C1-EAAC282CE428}"/>
                </a:ext>
              </a:extLst>
            </p:cNvPr>
            <p:cNvCxnSpPr>
              <a:cxnSpLocks/>
            </p:cNvCxnSpPr>
            <p:nvPr/>
          </p:nvCxnSpPr>
          <p:spPr>
            <a:xfrm>
              <a:off x="6017866" y="2058378"/>
              <a:ext cx="1065046" cy="0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266">
              <a:extLst>
                <a:ext uri="{FF2B5EF4-FFF2-40B4-BE49-F238E27FC236}">
                  <a16:creationId xmlns:a16="http://schemas.microsoft.com/office/drawing/2014/main" id="{84E547D4-0BA8-4AC3-95C6-FFFD968958CB}"/>
                </a:ext>
              </a:extLst>
            </p:cNvPr>
            <p:cNvSpPr/>
            <p:nvPr/>
          </p:nvSpPr>
          <p:spPr>
            <a:xfrm>
              <a:off x="152400" y="1260637"/>
              <a:ext cx="7838815" cy="2462591"/>
            </a:xfrm>
            <a:prstGeom prst="roundRect">
              <a:avLst>
                <a:gd name="adj" fmla="val 5252"/>
              </a:avLst>
            </a:prstGeom>
            <a:solidFill>
              <a:srgbClr val="0798E9">
                <a:alpha val="18000"/>
              </a:srgbClr>
            </a:solidFill>
            <a:ln w="508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90FE855B-7498-42D9-81A7-F48B12B601C2}"/>
                </a:ext>
              </a:extLst>
            </p:cNvPr>
            <p:cNvSpPr/>
            <p:nvPr/>
          </p:nvSpPr>
          <p:spPr>
            <a:xfrm>
              <a:off x="3979225" y="1890933"/>
              <a:ext cx="2038641" cy="1460030"/>
            </a:xfrm>
            <a:prstGeom prst="roundRect">
              <a:avLst>
                <a:gd name="adj" fmla="val 5750"/>
              </a:avLst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7">
              <a:extLst>
                <a:ext uri="{FF2B5EF4-FFF2-40B4-BE49-F238E27FC236}">
                  <a16:creationId xmlns:a16="http://schemas.microsoft.com/office/drawing/2014/main" id="{C991A349-B1A5-4191-B0F4-F2DD031DAC21}"/>
                </a:ext>
              </a:extLst>
            </p:cNvPr>
            <p:cNvSpPr/>
            <p:nvPr/>
          </p:nvSpPr>
          <p:spPr>
            <a:xfrm>
              <a:off x="4136573" y="2223574"/>
              <a:ext cx="2136352" cy="1412206"/>
            </a:xfrm>
            <a:prstGeom prst="roundRect">
              <a:avLst>
                <a:gd name="adj" fmla="val 5898"/>
              </a:avLst>
            </a:prstGeom>
            <a:solidFill>
              <a:srgbClr val="D2ECFB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50EE4D-46AC-448E-82E1-C9A04B6170C7}"/>
                </a:ext>
              </a:extLst>
            </p:cNvPr>
            <p:cNvSpPr txBox="1"/>
            <p:nvPr/>
          </p:nvSpPr>
          <p:spPr>
            <a:xfrm>
              <a:off x="4125039" y="2206904"/>
              <a:ext cx="2134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Sub-GHz I/Q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5C8027-8B85-4197-8BD5-DF4A3402F0D5}"/>
                </a:ext>
              </a:extLst>
            </p:cNvPr>
            <p:cNvSpPr txBox="1"/>
            <p:nvPr/>
          </p:nvSpPr>
          <p:spPr>
            <a:xfrm>
              <a:off x="3934092" y="1861801"/>
              <a:ext cx="2047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2.4 GHz I/Q</a:t>
              </a:r>
            </a:p>
          </p:txBody>
        </p:sp>
        <p:sp>
          <p:nvSpPr>
            <p:cNvPr id="155" name="Rectangle: Rounded Corners 43">
              <a:extLst>
                <a:ext uri="{FF2B5EF4-FFF2-40B4-BE49-F238E27FC236}">
                  <a16:creationId xmlns:a16="http://schemas.microsoft.com/office/drawing/2014/main" id="{24C4C8CC-C9E9-4A6B-86AF-254F737E5DBB}"/>
                </a:ext>
              </a:extLst>
            </p:cNvPr>
            <p:cNvSpPr/>
            <p:nvPr/>
          </p:nvSpPr>
          <p:spPr>
            <a:xfrm>
              <a:off x="6472487" y="2924780"/>
              <a:ext cx="423246" cy="40011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F684E849-D578-4285-B34B-7B8C23852A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12229" y="3028471"/>
              <a:ext cx="253992" cy="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93D79FCA-DC0B-45CC-8718-F64E9CBD70C6}"/>
                </a:ext>
              </a:extLst>
            </p:cNvPr>
            <p:cNvGrpSpPr/>
            <p:nvPr/>
          </p:nvGrpSpPr>
          <p:grpSpPr>
            <a:xfrm rot="5400000">
              <a:off x="6760941" y="2950653"/>
              <a:ext cx="128200" cy="283834"/>
              <a:chOff x="9115806" y="4201989"/>
              <a:chExt cx="128200" cy="283834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FFB2F89-9612-45C2-96F1-845DF2A704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15806" y="4201989"/>
                <a:ext cx="0" cy="1513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C9E02AFD-D86B-43FF-AD4D-3508893D08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15806" y="4353303"/>
                <a:ext cx="128200" cy="132520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round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4D1856B-14E5-4738-B9F8-4352A636FB7B}"/>
                </a:ext>
              </a:extLst>
            </p:cNvPr>
            <p:cNvGrpSpPr/>
            <p:nvPr/>
          </p:nvGrpSpPr>
          <p:grpSpPr>
            <a:xfrm>
              <a:off x="6958144" y="1440027"/>
              <a:ext cx="713972" cy="618718"/>
              <a:chOff x="9469041" y="2657616"/>
              <a:chExt cx="713972" cy="618718"/>
            </a:xfrm>
          </p:grpSpPr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DE2235CA-BD56-41BE-8697-8622C5493F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69041" y="3276333"/>
                <a:ext cx="571097" cy="1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round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2AF822D-79C1-4AAD-8B2A-FA8BF33F0AF1}"/>
                  </a:ext>
                </a:extLst>
              </p:cNvPr>
              <p:cNvGrpSpPr/>
              <p:nvPr/>
            </p:nvGrpSpPr>
            <p:grpSpPr>
              <a:xfrm>
                <a:off x="9897263" y="2657616"/>
                <a:ext cx="285750" cy="618351"/>
                <a:chOff x="9982520" y="1628834"/>
                <a:chExt cx="285750" cy="618351"/>
              </a:xfrm>
            </p:grpSpPr>
            <p:sp>
              <p:nvSpPr>
                <p:cNvPr id="145" name="Isosceles Triangle 144">
                  <a:extLst>
                    <a:ext uri="{FF2B5EF4-FFF2-40B4-BE49-F238E27FC236}">
                      <a16:creationId xmlns:a16="http://schemas.microsoft.com/office/drawing/2014/main" id="{DE3E2BE1-8527-48BF-8E9B-8E51DB6DF208}"/>
                    </a:ext>
                  </a:extLst>
                </p:cNvPr>
                <p:cNvSpPr/>
                <p:nvPr/>
              </p:nvSpPr>
              <p:spPr>
                <a:xfrm rot="10800000">
                  <a:off x="9982520" y="1628834"/>
                  <a:ext cx="285750" cy="246336"/>
                </a:xfrm>
                <a:prstGeom prst="triangl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ADA3FFDB-6BFC-49BC-ABFB-226C6646C8CA}"/>
                    </a:ext>
                  </a:extLst>
                </p:cNvPr>
                <p:cNvCxnSpPr>
                  <a:cxnSpLocks/>
                  <a:endCxn id="145" idx="0"/>
                </p:cNvCxnSpPr>
                <p:nvPr/>
              </p:nvCxnSpPr>
              <p:spPr>
                <a:xfrm flipV="1">
                  <a:off x="10125395" y="1875170"/>
                  <a:ext cx="0" cy="372015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B48E439-2899-4207-B09B-25FFA4D9808B}"/>
                </a:ext>
              </a:extLst>
            </p:cNvPr>
            <p:cNvGrpSpPr/>
            <p:nvPr/>
          </p:nvGrpSpPr>
          <p:grpSpPr>
            <a:xfrm>
              <a:off x="6958144" y="2401437"/>
              <a:ext cx="713972" cy="626934"/>
              <a:chOff x="9469041" y="2649398"/>
              <a:chExt cx="713972" cy="626934"/>
            </a:xfrm>
          </p:grpSpPr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7BBE776B-5D1F-4B8B-B471-1B21307AF0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9041" y="3276332"/>
                <a:ext cx="571097" cy="0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round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7A71FF42-9CA0-4CD3-84CE-B76E3CFF5D9F}"/>
                  </a:ext>
                </a:extLst>
              </p:cNvPr>
              <p:cNvGrpSpPr/>
              <p:nvPr/>
            </p:nvGrpSpPr>
            <p:grpSpPr>
              <a:xfrm>
                <a:off x="9897263" y="2649398"/>
                <a:ext cx="285750" cy="626524"/>
                <a:chOff x="9982520" y="1620616"/>
                <a:chExt cx="285750" cy="626524"/>
              </a:xfrm>
            </p:grpSpPr>
            <p:sp>
              <p:nvSpPr>
                <p:cNvPr id="127" name="Isosceles Triangle 126">
                  <a:extLst>
                    <a:ext uri="{FF2B5EF4-FFF2-40B4-BE49-F238E27FC236}">
                      <a16:creationId xmlns:a16="http://schemas.microsoft.com/office/drawing/2014/main" id="{5A0F30EF-D1F2-4303-BAFF-31CB3DE9B749}"/>
                    </a:ext>
                  </a:extLst>
                </p:cNvPr>
                <p:cNvSpPr/>
                <p:nvPr/>
              </p:nvSpPr>
              <p:spPr>
                <a:xfrm rot="10800000">
                  <a:off x="9982520" y="1620616"/>
                  <a:ext cx="285750" cy="246336"/>
                </a:xfrm>
                <a:prstGeom prst="triangle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C80CBF55-91EA-4719-BBF1-0D572ACFF10C}"/>
                    </a:ext>
                  </a:extLst>
                </p:cNvPr>
                <p:cNvCxnSpPr>
                  <a:cxnSpLocks/>
                  <a:endCxn id="127" idx="0"/>
                </p:cNvCxnSpPr>
                <p:nvPr/>
              </p:nvCxnSpPr>
              <p:spPr>
                <a:xfrm flipV="1">
                  <a:off x="10125395" y="1866952"/>
                  <a:ext cx="0" cy="380188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F958B2-E04B-4E01-96DA-673DC3EDD360}"/>
                </a:ext>
              </a:extLst>
            </p:cNvPr>
            <p:cNvGrpSpPr/>
            <p:nvPr/>
          </p:nvGrpSpPr>
          <p:grpSpPr>
            <a:xfrm>
              <a:off x="4254935" y="2565656"/>
              <a:ext cx="1710950" cy="321173"/>
              <a:chOff x="7019917" y="2381685"/>
              <a:chExt cx="1710950" cy="321173"/>
            </a:xfrm>
          </p:grpSpPr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id="{B1528C90-16DB-4013-8F70-4256B7E1B479}"/>
                  </a:ext>
                </a:extLst>
              </p:cNvPr>
              <p:cNvSpPr/>
              <p:nvPr/>
            </p:nvSpPr>
            <p:spPr>
              <a:xfrm rot="16200000">
                <a:off x="8429679" y="2401671"/>
                <a:ext cx="321173" cy="281202"/>
              </a:xfrm>
              <a:prstGeom prst="triangl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lowchart: Summing Junction 111">
                <a:extLst>
                  <a:ext uri="{FF2B5EF4-FFF2-40B4-BE49-F238E27FC236}">
                    <a16:creationId xmlns:a16="http://schemas.microsoft.com/office/drawing/2014/main" id="{49F87686-EA8A-4D0F-8949-631E476BB35D}"/>
                  </a:ext>
                </a:extLst>
              </p:cNvPr>
              <p:cNvSpPr/>
              <p:nvPr/>
            </p:nvSpPr>
            <p:spPr>
              <a:xfrm>
                <a:off x="8054674" y="2403834"/>
                <a:ext cx="281204" cy="276876"/>
              </a:xfrm>
              <a:prstGeom prst="flowChartSummingJunction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A9092D40-977C-424B-A595-1D89C0F696D0}"/>
                  </a:ext>
                </a:extLst>
              </p:cNvPr>
              <p:cNvCxnSpPr>
                <a:cxnSpLocks/>
                <a:stCxn id="111" idx="0"/>
                <a:endCxn id="112" idx="6"/>
              </p:cNvCxnSpPr>
              <p:nvPr/>
            </p:nvCxnSpPr>
            <p:spPr>
              <a:xfrm flipH="1">
                <a:off x="8335878" y="2542272"/>
                <a:ext cx="113787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9BC3C528-757D-4B87-B597-AB76BC03E33D}"/>
                  </a:ext>
                </a:extLst>
              </p:cNvPr>
              <p:cNvCxnSpPr>
                <a:cxnSpLocks/>
                <a:stCxn id="112" idx="2"/>
              </p:cNvCxnSpPr>
              <p:nvPr/>
            </p:nvCxnSpPr>
            <p:spPr>
              <a:xfrm flipH="1">
                <a:off x="7886286" y="2542272"/>
                <a:ext cx="168389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Arrow: Pentagon 13">
                <a:extLst>
                  <a:ext uri="{FF2B5EF4-FFF2-40B4-BE49-F238E27FC236}">
                    <a16:creationId xmlns:a16="http://schemas.microsoft.com/office/drawing/2014/main" id="{A84FCD67-7CA9-43CC-A52A-DBD53AB0559E}"/>
                  </a:ext>
                </a:extLst>
              </p:cNvPr>
              <p:cNvSpPr/>
              <p:nvPr/>
            </p:nvSpPr>
            <p:spPr>
              <a:xfrm>
                <a:off x="7019917" y="2414444"/>
                <a:ext cx="442456" cy="255656"/>
              </a:xfrm>
              <a:prstGeom prst="homePlate">
                <a:avLst>
                  <a:gd name="adj" fmla="val 17959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ADC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9B1C9CF-D2A8-4ACC-9B61-EC2A0BA39A56}"/>
                  </a:ext>
                </a:extLst>
              </p:cNvPr>
              <p:cNvCxnSpPr>
                <a:cxnSpLocks/>
                <a:endCxn id="115" idx="3"/>
              </p:cNvCxnSpPr>
              <p:nvPr/>
            </p:nvCxnSpPr>
            <p:spPr>
              <a:xfrm flipH="1">
                <a:off x="7462373" y="2542272"/>
                <a:ext cx="109655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E77E3BE-7DF5-41EF-A6A9-A623BAFBCF85}"/>
                </a:ext>
              </a:extLst>
            </p:cNvPr>
            <p:cNvGrpSpPr/>
            <p:nvPr/>
          </p:nvGrpSpPr>
          <p:grpSpPr>
            <a:xfrm>
              <a:off x="4812955" y="2570668"/>
              <a:ext cx="314258" cy="311150"/>
              <a:chOff x="8980116" y="2564958"/>
              <a:chExt cx="314258" cy="311150"/>
            </a:xfrm>
          </p:grpSpPr>
          <p:pic>
            <p:nvPicPr>
              <p:cNvPr id="109" name="Picture 2" descr="Image result for bandpass filter icon">
                <a:extLst>
                  <a:ext uri="{FF2B5EF4-FFF2-40B4-BE49-F238E27FC236}">
                    <a16:creationId xmlns:a16="http://schemas.microsoft.com/office/drawing/2014/main" id="{C545C2C1-6B7C-43DE-8D24-A6BB533F58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980116" y="2564958"/>
                <a:ext cx="314258" cy="31115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F31C9C54-E5EF-4FEE-9DE5-F44A6364BB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80117" y="2564958"/>
                <a:ext cx="314257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F601813-30B5-4015-9AAB-AB0656C2E0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2841" y="2751706"/>
              <a:ext cx="0" cy="222338"/>
            </a:xfrm>
            <a:prstGeom prst="straightConnector1">
              <a:avLst/>
            </a:prstGeom>
            <a:ln w="15875" cap="rnd">
              <a:solidFill>
                <a:schemeClr val="tx1"/>
              </a:solidFill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5531AC6-A649-40F5-8B4C-CE16A5AE19F1}"/>
                </a:ext>
              </a:extLst>
            </p:cNvPr>
            <p:cNvSpPr/>
            <p:nvPr/>
          </p:nvSpPr>
          <p:spPr>
            <a:xfrm rot="5400000">
              <a:off x="5670306" y="3264100"/>
              <a:ext cx="321173" cy="281202"/>
            </a:xfrm>
            <a:prstGeom prst="triangl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CBD1BFC-58F9-46A3-848A-E25BA2DAA1AF}"/>
                </a:ext>
              </a:extLst>
            </p:cNvPr>
            <p:cNvGrpSpPr/>
            <p:nvPr/>
          </p:nvGrpSpPr>
          <p:grpSpPr>
            <a:xfrm>
              <a:off x="4806104" y="3247641"/>
              <a:ext cx="314258" cy="311150"/>
              <a:chOff x="8980116" y="2564958"/>
              <a:chExt cx="314258" cy="311150"/>
            </a:xfrm>
          </p:grpSpPr>
          <p:pic>
            <p:nvPicPr>
              <p:cNvPr id="107" name="Picture 2" descr="Image result for bandpass filter icon">
                <a:extLst>
                  <a:ext uri="{FF2B5EF4-FFF2-40B4-BE49-F238E27FC236}">
                    <a16:creationId xmlns:a16="http://schemas.microsoft.com/office/drawing/2014/main" id="{89549F83-4655-40CB-9BD3-6E5C8B7CA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980116" y="2564958"/>
                <a:ext cx="314258" cy="31115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9862A202-0111-4163-A0AE-D5AC9F19C1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80117" y="2564958"/>
                <a:ext cx="314257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Flowchart: Summing Junction 29">
              <a:extLst>
                <a:ext uri="{FF2B5EF4-FFF2-40B4-BE49-F238E27FC236}">
                  <a16:creationId xmlns:a16="http://schemas.microsoft.com/office/drawing/2014/main" id="{28F9B88F-53DA-4B0E-BA41-FEAC1AA43609}"/>
                </a:ext>
              </a:extLst>
            </p:cNvPr>
            <p:cNvSpPr/>
            <p:nvPr/>
          </p:nvSpPr>
          <p:spPr>
            <a:xfrm>
              <a:off x="5295301" y="3266263"/>
              <a:ext cx="281204" cy="276876"/>
            </a:xfrm>
            <a:prstGeom prst="flowChartSummingJunction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593CFE3-206A-4AFB-9EE2-0A759C31AD56}"/>
                </a:ext>
              </a:extLst>
            </p:cNvPr>
            <p:cNvCxnSpPr>
              <a:cxnSpLocks/>
              <a:stCxn id="28" idx="3"/>
              <a:endCxn id="30" idx="6"/>
            </p:cNvCxnSpPr>
            <p:nvPr/>
          </p:nvCxnSpPr>
          <p:spPr>
            <a:xfrm flipH="1" flipV="1">
              <a:off x="5576505" y="3404701"/>
              <a:ext cx="113787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EB0F2C1-C18C-4FF1-82E9-D7F97F1374C9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 flipH="1">
              <a:off x="5126913" y="3404701"/>
              <a:ext cx="168388" cy="143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row: Pentagon 20">
              <a:extLst>
                <a:ext uri="{FF2B5EF4-FFF2-40B4-BE49-F238E27FC236}">
                  <a16:creationId xmlns:a16="http://schemas.microsoft.com/office/drawing/2014/main" id="{10613203-D908-4DEE-93FC-F968BC66297E}"/>
                </a:ext>
              </a:extLst>
            </p:cNvPr>
            <p:cNvSpPr/>
            <p:nvPr/>
          </p:nvSpPr>
          <p:spPr>
            <a:xfrm>
              <a:off x="4260544" y="3276873"/>
              <a:ext cx="442456" cy="255656"/>
            </a:xfrm>
            <a:prstGeom prst="homePlate">
              <a:avLst>
                <a:gd name="adj" fmla="val 19076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DAC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6837AA3-1663-4338-8FE9-A4B441D194D3}"/>
                </a:ext>
              </a:extLst>
            </p:cNvPr>
            <p:cNvCxnSpPr>
              <a:cxnSpLocks/>
              <a:endCxn id="33" idx="3"/>
            </p:cNvCxnSpPr>
            <p:nvPr/>
          </p:nvCxnSpPr>
          <p:spPr>
            <a:xfrm flipH="1" flipV="1">
              <a:off x="4703000" y="3404701"/>
              <a:ext cx="109655" cy="143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BD7A3D8-6C6D-4F51-9BA3-0F2F4F1BAF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5363" y="3224378"/>
              <a:ext cx="1" cy="177832"/>
            </a:xfrm>
            <a:prstGeom prst="straightConnector1">
              <a:avLst/>
            </a:prstGeom>
            <a:ln w="15875" cap="rnd">
              <a:solidFill>
                <a:schemeClr val="tx1"/>
              </a:solidFill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247F8E-009A-45E7-9FBF-9FB1D6AB68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4127" y="3027961"/>
              <a:ext cx="117596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C981FC5-70C0-493F-B142-2FEF1DD0C8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5257" y="3027961"/>
              <a:ext cx="134487" cy="124248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49">
              <a:extLst>
                <a:ext uri="{FF2B5EF4-FFF2-40B4-BE49-F238E27FC236}">
                  <a16:creationId xmlns:a16="http://schemas.microsoft.com/office/drawing/2014/main" id="{05DA7B30-8CFE-456E-B372-D4267FB346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4352" y="2933749"/>
              <a:ext cx="275971" cy="266695"/>
              <a:chOff x="1200" y="1488"/>
              <a:chExt cx="192" cy="192"/>
            </a:xfrm>
          </p:grpSpPr>
          <p:sp>
            <p:nvSpPr>
              <p:cNvPr id="105" name="Oval 50">
                <a:extLst>
                  <a:ext uri="{FF2B5EF4-FFF2-40B4-BE49-F238E27FC236}">
                    <a16:creationId xmlns:a16="http://schemas.microsoft.com/office/drawing/2014/main" id="{771AF695-61F7-423D-84D5-573D9B1CC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1488"/>
                <a:ext cx="192" cy="192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6" name="Freeform 51">
                <a:extLst>
                  <a:ext uri="{FF2B5EF4-FFF2-40B4-BE49-F238E27FC236}">
                    <a16:creationId xmlns:a16="http://schemas.microsoft.com/office/drawing/2014/main" id="{349A9DF0-6023-4114-88A0-DB849132B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" y="1521"/>
                <a:ext cx="144" cy="112"/>
              </a:xfrm>
              <a:custGeom>
                <a:avLst/>
                <a:gdLst>
                  <a:gd name="T0" fmla="*/ 0 w 144"/>
                  <a:gd name="T1" fmla="*/ 56 h 112"/>
                  <a:gd name="T2" fmla="*/ 48 w 144"/>
                  <a:gd name="T3" fmla="*/ 8 h 112"/>
                  <a:gd name="T4" fmla="*/ 96 w 144"/>
                  <a:gd name="T5" fmla="*/ 104 h 112"/>
                  <a:gd name="T6" fmla="*/ 144 w 144"/>
                  <a:gd name="T7" fmla="*/ 56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112"/>
                  <a:gd name="T14" fmla="*/ 144 w 144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112">
                    <a:moveTo>
                      <a:pt x="0" y="56"/>
                    </a:moveTo>
                    <a:cubicBezTo>
                      <a:pt x="16" y="28"/>
                      <a:pt x="32" y="0"/>
                      <a:pt x="48" y="8"/>
                    </a:cubicBezTo>
                    <a:cubicBezTo>
                      <a:pt x="64" y="16"/>
                      <a:pt x="80" y="96"/>
                      <a:pt x="96" y="104"/>
                    </a:cubicBezTo>
                    <a:cubicBezTo>
                      <a:pt x="112" y="112"/>
                      <a:pt x="136" y="64"/>
                      <a:pt x="144" y="56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D06A561-A9E9-4CB8-A65F-103AE78FE14F}"/>
                </a:ext>
              </a:extLst>
            </p:cNvPr>
            <p:cNvCxnSpPr>
              <a:cxnSpLocks/>
              <a:stCxn id="30" idx="0"/>
              <a:endCxn id="112" idx="4"/>
            </p:cNvCxnSpPr>
            <p:nvPr/>
          </p:nvCxnSpPr>
          <p:spPr>
            <a:xfrm flipH="1" flipV="1">
              <a:off x="5430294" y="2864681"/>
              <a:ext cx="5609" cy="40158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62B99B4-1AAC-4FCF-8448-31215908BC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2326" y="3057373"/>
              <a:ext cx="80772" cy="1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28DE585-72CF-4C07-BE05-CA4D1A531E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1653" y="2751706"/>
              <a:ext cx="87629" cy="0"/>
            </a:xfrm>
            <a:prstGeom prst="straightConnector1">
              <a:avLst/>
            </a:prstGeom>
            <a:ln w="15875" cap="rnd">
              <a:solidFill>
                <a:schemeClr val="tx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046A462-D8DE-46C3-AB4C-E885EAF731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1655" y="3402210"/>
              <a:ext cx="87627" cy="0"/>
            </a:xfrm>
            <a:prstGeom prst="straightConnector1">
              <a:avLst/>
            </a:prstGeom>
            <a:ln w="15875" cap="rnd">
              <a:solidFill>
                <a:schemeClr val="tx1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C93D99-0FF2-4ADB-853C-5D14AD2E6C43}"/>
                </a:ext>
              </a:extLst>
            </p:cNvPr>
            <p:cNvGrpSpPr/>
            <p:nvPr/>
          </p:nvGrpSpPr>
          <p:grpSpPr>
            <a:xfrm>
              <a:off x="333327" y="1354897"/>
              <a:ext cx="1555350" cy="1353439"/>
              <a:chOff x="3064197" y="1335939"/>
              <a:chExt cx="1555350" cy="1353439"/>
            </a:xfrm>
          </p:grpSpPr>
          <p:sp>
            <p:nvSpPr>
              <p:cNvPr id="91" name="Rectangle: Rounded Corners 6">
                <a:extLst>
                  <a:ext uri="{FF2B5EF4-FFF2-40B4-BE49-F238E27FC236}">
                    <a16:creationId xmlns:a16="http://schemas.microsoft.com/office/drawing/2014/main" id="{FD989C42-DFA2-4827-A56D-DE9E4E946116}"/>
                  </a:ext>
                </a:extLst>
              </p:cNvPr>
              <p:cNvSpPr/>
              <p:nvPr/>
            </p:nvSpPr>
            <p:spPr>
              <a:xfrm>
                <a:off x="3064197" y="1335939"/>
                <a:ext cx="1555350" cy="1353439"/>
              </a:xfrm>
              <a:prstGeom prst="roundRect">
                <a:avLst>
                  <a:gd name="adj" fmla="val 8502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FPGA</a:t>
                </a:r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86EF1DA5-795C-4953-9FD1-141322CCF740}"/>
                  </a:ext>
                </a:extLst>
              </p:cNvPr>
              <p:cNvGrpSpPr/>
              <p:nvPr/>
            </p:nvGrpSpPr>
            <p:grpSpPr>
              <a:xfrm>
                <a:off x="3283071" y="1787848"/>
                <a:ext cx="824805" cy="868645"/>
                <a:chOff x="5989062" y="5886715"/>
                <a:chExt cx="824805" cy="868645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C6B17D8-0917-4DB3-AA3B-AECC007E7614}"/>
                    </a:ext>
                  </a:extLst>
                </p:cNvPr>
                <p:cNvSpPr/>
                <p:nvPr/>
              </p:nvSpPr>
              <p:spPr>
                <a:xfrm>
                  <a:off x="5989062" y="5886715"/>
                  <a:ext cx="565608" cy="586037"/>
                </a:xfrm>
                <a:prstGeom prst="rect">
                  <a:avLst/>
                </a:prstGeom>
                <a:solidFill>
                  <a:srgbClr val="AFAB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ACFD8CD3-BF2E-475C-91AF-84098C9A76F3}"/>
                    </a:ext>
                  </a:extLst>
                </p:cNvPr>
                <p:cNvSpPr/>
                <p:nvPr/>
              </p:nvSpPr>
              <p:spPr>
                <a:xfrm>
                  <a:off x="6081265" y="6027519"/>
                  <a:ext cx="578408" cy="578408"/>
                </a:xfrm>
                <a:prstGeom prst="rect">
                  <a:avLst/>
                </a:prstGeom>
                <a:solidFill>
                  <a:srgbClr val="9DC3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D85374D1-3FCF-40C0-9A1B-B3392B56EEA6}"/>
                    </a:ext>
                  </a:extLst>
                </p:cNvPr>
                <p:cNvSpPr/>
                <p:nvPr/>
              </p:nvSpPr>
              <p:spPr>
                <a:xfrm>
                  <a:off x="6223809" y="6165302"/>
                  <a:ext cx="590058" cy="590058"/>
                </a:xfrm>
                <a:prstGeom prst="rect">
                  <a:avLst/>
                </a:prstGeom>
                <a:solidFill>
                  <a:srgbClr val="F4B1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6B443D28-5337-429B-840B-EBBF56D6B987}"/>
                </a:ext>
              </a:extLst>
            </p:cNvPr>
            <p:cNvCxnSpPr>
              <a:cxnSpLocks/>
            </p:cNvCxnSpPr>
            <p:nvPr/>
          </p:nvCxnSpPr>
          <p:spPr>
            <a:xfrm>
              <a:off x="1888677" y="2153668"/>
              <a:ext cx="2090548" cy="0"/>
            </a:xfrm>
            <a:prstGeom prst="straightConnector1">
              <a:avLst/>
            </a:prstGeom>
            <a:ln w="50800" cap="flat">
              <a:solidFill>
                <a:schemeClr val="tx1"/>
              </a:solidFill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5CCC91-6D4B-4DC3-AE97-D0C7462CA63D}"/>
                </a:ext>
              </a:extLst>
            </p:cNvPr>
            <p:cNvSpPr/>
            <p:nvPr/>
          </p:nvSpPr>
          <p:spPr>
            <a:xfrm>
              <a:off x="3471939" y="1296146"/>
              <a:ext cx="20258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Physical Layer</a:t>
              </a:r>
            </a:p>
          </p:txBody>
        </p:sp>
      </p:grpSp>
      <p:sp>
        <p:nvSpPr>
          <p:cNvPr id="209" name="Shape 209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3600"/>
            </a:pPr>
            <a:r>
              <a:rPr lang="en-US" sz="48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TinySDR</a:t>
            </a:r>
            <a:r>
              <a:rPr lang="en-US" sz="48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Architecture</a:t>
            </a:r>
            <a:endParaRPr lang="en-US" sz="4800" dirty="0">
              <a:solidFill>
                <a:schemeClr val="accent3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1777168" y="2751705"/>
            <a:ext cx="2061293" cy="2890149"/>
            <a:chOff x="12216961" y="6160068"/>
            <a:chExt cx="2061293" cy="2890149"/>
          </a:xfrm>
        </p:grpSpPr>
        <p:sp>
          <p:nvSpPr>
            <p:cNvPr id="14" name="Rectangle: Rounded Corners 32">
              <a:extLst>
                <a:ext uri="{FF2B5EF4-FFF2-40B4-BE49-F238E27FC236}">
                  <a16:creationId xmlns:a16="http://schemas.microsoft.com/office/drawing/2014/main" id="{285060B6-85FB-4606-8757-9E4E1252D9BB}"/>
                </a:ext>
              </a:extLst>
            </p:cNvPr>
            <p:cNvSpPr/>
            <p:nvPr/>
          </p:nvSpPr>
          <p:spPr>
            <a:xfrm>
              <a:off x="12216961" y="6160068"/>
              <a:ext cx="2061293" cy="2890149"/>
            </a:xfrm>
            <a:prstGeom prst="roundRect">
              <a:avLst>
                <a:gd name="adj" fmla="val 507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Microcontroller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57BF38F-7273-4DD3-A6A0-07384ADBB3D1}"/>
                </a:ext>
              </a:extLst>
            </p:cNvPr>
            <p:cNvGrpSpPr/>
            <p:nvPr/>
          </p:nvGrpSpPr>
          <p:grpSpPr>
            <a:xfrm>
              <a:off x="12380905" y="6595108"/>
              <a:ext cx="1757341" cy="479119"/>
              <a:chOff x="4624661" y="3441628"/>
              <a:chExt cx="1589319" cy="479119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F46498B4-3250-46E7-9484-8BB20E6DF61A}"/>
                  </a:ext>
                </a:extLst>
              </p:cNvPr>
              <p:cNvSpPr/>
              <p:nvPr/>
            </p:nvSpPr>
            <p:spPr>
              <a:xfrm>
                <a:off x="4624806" y="3441628"/>
                <a:ext cx="1582088" cy="47911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C86AFBB-0A3C-493D-BF13-E1ED48680E90}"/>
                  </a:ext>
                </a:extLst>
              </p:cNvPr>
              <p:cNvSpPr txBox="1"/>
              <p:nvPr/>
            </p:nvSpPr>
            <p:spPr>
              <a:xfrm>
                <a:off x="4624661" y="3486191"/>
                <a:ext cx="15893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MAC Protocols</a:t>
                </a:r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333327" y="2708336"/>
            <a:ext cx="6624817" cy="2985110"/>
            <a:chOff x="3011398" y="3046051"/>
            <a:chExt cx="6624817" cy="2985110"/>
          </a:xfrm>
        </p:grpSpPr>
        <p:grpSp>
          <p:nvGrpSpPr>
            <p:cNvPr id="3" name="Group 2"/>
            <p:cNvGrpSpPr/>
            <p:nvPr/>
          </p:nvGrpSpPr>
          <p:grpSpPr>
            <a:xfrm>
              <a:off x="3011398" y="3562093"/>
              <a:ext cx="6624817" cy="2469068"/>
              <a:chOff x="3011398" y="3562093"/>
              <a:chExt cx="6624817" cy="2469068"/>
            </a:xfrm>
          </p:grpSpPr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FD110D4D-D459-4323-85C8-7432E05782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49107" y="3575694"/>
                <a:ext cx="1231" cy="1101250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round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A8B68DBE-2E1B-4B24-BFC9-5FEAEF10A2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90985" y="3562093"/>
                <a:ext cx="2730" cy="1304352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round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" name="Group 1"/>
              <p:cNvGrpSpPr/>
              <p:nvPr/>
            </p:nvGrpSpPr>
            <p:grpSpPr>
              <a:xfrm>
                <a:off x="3011398" y="4367199"/>
                <a:ext cx="6624817" cy="1663962"/>
                <a:chOff x="3011398" y="4367199"/>
                <a:chExt cx="6624817" cy="1663962"/>
              </a:xfrm>
            </p:grpSpPr>
            <p:sp>
              <p:nvSpPr>
                <p:cNvPr id="6" name="Rectangle: Rounded Corners 234">
                  <a:extLst>
                    <a:ext uri="{FF2B5EF4-FFF2-40B4-BE49-F238E27FC236}">
                      <a16:creationId xmlns:a16="http://schemas.microsoft.com/office/drawing/2014/main" id="{71F4F905-7C56-46D0-9485-E72A4D02D0E5}"/>
                    </a:ext>
                  </a:extLst>
                </p:cNvPr>
                <p:cNvSpPr/>
                <p:nvPr/>
              </p:nvSpPr>
              <p:spPr>
                <a:xfrm>
                  <a:off x="3011398" y="4367199"/>
                  <a:ext cx="6624817" cy="755656"/>
                </a:xfrm>
                <a:prstGeom prst="roundRect">
                  <a:avLst>
                    <a:gd name="adj" fmla="val 5252"/>
                  </a:avLst>
                </a:prstGeom>
                <a:solidFill>
                  <a:srgbClr val="92D050">
                    <a:alpha val="42000"/>
                  </a:srgbClr>
                </a:solidFill>
                <a:ln w="5080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Rectangle: Rounded Corners 42">
                  <a:extLst>
                    <a:ext uri="{FF2B5EF4-FFF2-40B4-BE49-F238E27FC236}">
                      <a16:creationId xmlns:a16="http://schemas.microsoft.com/office/drawing/2014/main" id="{2EEE5E21-8A32-4428-BDA9-F4C7DB4D5B57}"/>
                    </a:ext>
                  </a:extLst>
                </p:cNvPr>
                <p:cNvSpPr/>
                <p:nvPr/>
              </p:nvSpPr>
              <p:spPr>
                <a:xfrm>
                  <a:off x="6902261" y="4502084"/>
                  <a:ext cx="1978551" cy="515642"/>
                </a:xfrm>
                <a:prstGeom prst="round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LoRa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Radio</a:t>
                  </a:r>
                </a:p>
              </p:txBody>
            </p:sp>
            <p:sp>
              <p:nvSpPr>
                <p:cNvPr id="21" name="Rectangle: Rounded Corners 241">
                  <a:extLst>
                    <a:ext uri="{FF2B5EF4-FFF2-40B4-BE49-F238E27FC236}">
                      <a16:creationId xmlns:a16="http://schemas.microsoft.com/office/drawing/2014/main" id="{86621087-8552-4524-A982-B121CCD0204A}"/>
                    </a:ext>
                  </a:extLst>
                </p:cNvPr>
                <p:cNvSpPr/>
                <p:nvPr/>
              </p:nvSpPr>
              <p:spPr>
                <a:xfrm>
                  <a:off x="3129937" y="4511795"/>
                  <a:ext cx="1070914" cy="501393"/>
                </a:xfrm>
                <a:prstGeom prst="round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Flash</a:t>
                  </a:r>
                </a:p>
              </p:txBody>
            </p: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D189360D-A990-4CAE-A182-6663648D25B0}"/>
                    </a:ext>
                  </a:extLst>
                </p:cNvPr>
                <p:cNvGrpSpPr/>
                <p:nvPr/>
              </p:nvGrpSpPr>
              <p:grpSpPr>
                <a:xfrm>
                  <a:off x="4592997" y="4520345"/>
                  <a:ext cx="1763813" cy="479119"/>
                  <a:chOff x="4600897" y="3429602"/>
                  <a:chExt cx="1763813" cy="479119"/>
                </a:xfrm>
              </p:grpSpPr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3B883357-3246-4694-B2E9-58273B422CA6}"/>
                      </a:ext>
                    </a:extLst>
                  </p:cNvPr>
                  <p:cNvSpPr/>
                  <p:nvPr/>
                </p:nvSpPr>
                <p:spPr>
                  <a:xfrm>
                    <a:off x="4643822" y="3429602"/>
                    <a:ext cx="1714470" cy="47911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71C153B9-B19A-4EAE-A6F8-77945AD85DA8}"/>
                      </a:ext>
                    </a:extLst>
                  </p:cNvPr>
                  <p:cNvSpPr txBox="1"/>
                  <p:nvPr/>
                </p:nvSpPr>
                <p:spPr>
                  <a:xfrm>
                    <a:off x="4600897" y="3461099"/>
                    <a:ext cx="176381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Controller</a:t>
                    </a:r>
                  </a:p>
                </p:txBody>
              </p:sp>
            </p:grp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86053CE2-DEF8-4E44-8171-DCCE91BA3317}"/>
                    </a:ext>
                  </a:extLst>
                </p:cNvPr>
                <p:cNvCxnSpPr>
                  <a:cxnSpLocks/>
                  <a:stCxn id="83" idx="3"/>
                  <a:endCxn id="7" idx="1"/>
                </p:cNvCxnSpPr>
                <p:nvPr/>
              </p:nvCxnSpPr>
              <p:spPr>
                <a:xfrm>
                  <a:off x="6350392" y="4759905"/>
                  <a:ext cx="551869" cy="0"/>
                </a:xfrm>
                <a:prstGeom prst="straightConnector1">
                  <a:avLst/>
                </a:prstGeom>
                <a:ln w="38100" cap="flat">
                  <a:solidFill>
                    <a:schemeClr val="tx1"/>
                  </a:solidFill>
                  <a:round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036738C3-4EBB-4BEA-8BD1-329B1DBACB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880813" y="4676944"/>
                  <a:ext cx="363479" cy="0"/>
                </a:xfrm>
                <a:prstGeom prst="straightConnector1">
                  <a:avLst/>
                </a:prstGeom>
                <a:ln w="25400" cap="flat">
                  <a:solidFill>
                    <a:schemeClr val="tx1"/>
                  </a:solidFill>
                  <a:round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758A202D-F71B-4F78-B690-71E0E4EF0B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89797" y="4768911"/>
                  <a:ext cx="470330" cy="0"/>
                </a:xfrm>
                <a:prstGeom prst="straightConnector1">
                  <a:avLst/>
                </a:prstGeom>
                <a:ln w="38100" cap="flat">
                  <a:solidFill>
                    <a:schemeClr val="tx1"/>
                  </a:solidFill>
                  <a:round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382F1118-3ED9-44B4-811F-0B6567C9E1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880813" y="4866445"/>
                  <a:ext cx="610172" cy="0"/>
                </a:xfrm>
                <a:prstGeom prst="straightConnector1">
                  <a:avLst/>
                </a:prstGeom>
                <a:ln w="25400" cap="flat">
                  <a:solidFill>
                    <a:schemeClr val="tx1"/>
                  </a:solidFill>
                  <a:round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02F0780C-9AA5-467A-BF51-B158178FE1AE}"/>
                    </a:ext>
                  </a:extLst>
                </p:cNvPr>
                <p:cNvSpPr/>
                <p:nvPr/>
              </p:nvSpPr>
              <p:spPr>
                <a:xfrm>
                  <a:off x="7077318" y="5200164"/>
                  <a:ext cx="1932475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Over-the-Air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Programming</a:t>
                  </a:r>
                </a:p>
              </p:txBody>
            </p:sp>
          </p:grpSp>
        </p:grp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7FFABC5-82F8-4DB0-9D85-067A2F7080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5394" y="3046051"/>
              <a:ext cx="0" cy="1469044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318990" y="4947329"/>
            <a:ext cx="2469736" cy="612514"/>
            <a:chOff x="318990" y="4947329"/>
            <a:chExt cx="2469736" cy="612514"/>
          </a:xfrm>
        </p:grpSpPr>
        <p:sp>
          <p:nvSpPr>
            <p:cNvPr id="15" name="Rectangle: Rounded Corners 46">
              <a:extLst>
                <a:ext uri="{FF2B5EF4-FFF2-40B4-BE49-F238E27FC236}">
                  <a16:creationId xmlns:a16="http://schemas.microsoft.com/office/drawing/2014/main" id="{F977CB3F-80DB-4F96-9D74-10C02E0424FF}"/>
                </a:ext>
              </a:extLst>
            </p:cNvPr>
            <p:cNvSpPr/>
            <p:nvPr/>
          </p:nvSpPr>
          <p:spPr>
            <a:xfrm>
              <a:off x="318990" y="4947329"/>
              <a:ext cx="1218772" cy="612514"/>
            </a:xfrm>
            <a:prstGeom prst="roundRect">
              <a:avLst/>
            </a:prstGeom>
            <a:solidFill>
              <a:srgbClr val="FFE6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Sensor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B1F5D0B-907E-49DB-B4E3-9CB35E133037}"/>
                </a:ext>
              </a:extLst>
            </p:cNvPr>
            <p:cNvCxnSpPr>
              <a:cxnSpLocks/>
              <a:stCxn id="15" idx="3"/>
              <a:endCxn id="62" idx="1"/>
            </p:cNvCxnSpPr>
            <p:nvPr/>
          </p:nvCxnSpPr>
          <p:spPr>
            <a:xfrm>
              <a:off x="1537762" y="5253586"/>
              <a:ext cx="529055" cy="1172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3F0B17C-2026-49F2-AD66-8E86BFE52F1F}"/>
                </a:ext>
              </a:extLst>
            </p:cNvPr>
            <p:cNvSpPr/>
            <p:nvPr/>
          </p:nvSpPr>
          <p:spPr>
            <a:xfrm>
              <a:off x="2066817" y="5012742"/>
              <a:ext cx="721909" cy="484031"/>
            </a:xfrm>
            <a:prstGeom prst="rect">
              <a:avLst/>
            </a:prstGeom>
            <a:solidFill>
              <a:srgbClr val="FFE6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951391" y="3943862"/>
            <a:ext cx="6014127" cy="2896145"/>
            <a:chOff x="2951391" y="3943862"/>
            <a:chExt cx="6014127" cy="2896145"/>
          </a:xfrm>
        </p:grpSpPr>
        <p:grpSp>
          <p:nvGrpSpPr>
            <p:cNvPr id="164" name="Group 163"/>
            <p:cNvGrpSpPr/>
            <p:nvPr/>
          </p:nvGrpSpPr>
          <p:grpSpPr>
            <a:xfrm>
              <a:off x="2951391" y="4976968"/>
              <a:ext cx="699712" cy="514893"/>
              <a:chOff x="4799802" y="5278882"/>
              <a:chExt cx="699712" cy="514893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C44BD2B-FF23-424F-8CD7-8433EB22A849}"/>
                  </a:ext>
                </a:extLst>
              </p:cNvPr>
              <p:cNvSpPr/>
              <p:nvPr/>
            </p:nvSpPr>
            <p:spPr>
              <a:xfrm>
                <a:off x="4810713" y="5314656"/>
                <a:ext cx="688801" cy="479119"/>
              </a:xfrm>
              <a:prstGeom prst="rect">
                <a:avLst/>
              </a:prstGeom>
              <a:solidFill>
                <a:srgbClr val="F3CFCF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A0C74AA-E017-4864-A74F-E2663EF182AF}"/>
                  </a:ext>
                </a:extLst>
              </p:cNvPr>
              <p:cNvSpPr txBox="1"/>
              <p:nvPr/>
            </p:nvSpPr>
            <p:spPr>
              <a:xfrm>
                <a:off x="4799802" y="5278882"/>
                <a:ext cx="6888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306704" y="3943862"/>
              <a:ext cx="5658814" cy="2896145"/>
              <a:chOff x="3306704" y="3943862"/>
              <a:chExt cx="5658814" cy="2896145"/>
            </a:xfrm>
          </p:grpSpPr>
          <p:grpSp>
            <p:nvGrpSpPr>
              <p:cNvPr id="201" name="Group 200"/>
              <p:cNvGrpSpPr/>
              <p:nvPr/>
            </p:nvGrpSpPr>
            <p:grpSpPr>
              <a:xfrm>
                <a:off x="4136573" y="3943862"/>
                <a:ext cx="4828945" cy="2896145"/>
                <a:chOff x="4136573" y="3943862"/>
                <a:chExt cx="4828945" cy="2896145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6EF2874A-2685-4E8B-BA72-0D932ABC7DAA}"/>
                    </a:ext>
                  </a:extLst>
                </p:cNvPr>
                <p:cNvGrpSpPr/>
                <p:nvPr/>
              </p:nvGrpSpPr>
              <p:grpSpPr>
                <a:xfrm>
                  <a:off x="7074577" y="3943862"/>
                  <a:ext cx="1890941" cy="2669031"/>
                  <a:chOff x="1705984" y="2154894"/>
                  <a:chExt cx="1890941" cy="2669031"/>
                </a:xfrm>
              </p:grpSpPr>
              <p:sp>
                <p:nvSpPr>
                  <p:cNvPr id="64" name="Rectangle: Rounded Corners 30">
                    <a:extLst>
                      <a:ext uri="{FF2B5EF4-FFF2-40B4-BE49-F238E27FC236}">
                        <a16:creationId xmlns:a16="http://schemas.microsoft.com/office/drawing/2014/main" id="{4CA5F139-E922-4E29-8779-C409E5DF478A}"/>
                      </a:ext>
                    </a:extLst>
                  </p:cNvPr>
                  <p:cNvSpPr/>
                  <p:nvPr/>
                </p:nvSpPr>
                <p:spPr>
                  <a:xfrm>
                    <a:off x="1726774" y="2154894"/>
                    <a:ext cx="1870151" cy="2669031"/>
                  </a:xfrm>
                  <a:prstGeom prst="roundRect">
                    <a:avLst>
                      <a:gd name="adj" fmla="val 14537"/>
                    </a:avLst>
                  </a:prstGeom>
                  <a:solidFill>
                    <a:srgbClr val="C00000">
                      <a:alpha val="19000"/>
                    </a:srgbClr>
                  </a:solidFill>
                  <a:ln w="50800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Rectangle: Rounded Corners 492">
                    <a:extLst>
                      <a:ext uri="{FF2B5EF4-FFF2-40B4-BE49-F238E27FC236}">
                        <a16:creationId xmlns:a16="http://schemas.microsoft.com/office/drawing/2014/main" id="{17B69AB2-A99B-480F-A4C4-B67BF74023FF}"/>
                      </a:ext>
                    </a:extLst>
                  </p:cNvPr>
                  <p:cNvSpPr/>
                  <p:nvPr/>
                </p:nvSpPr>
                <p:spPr>
                  <a:xfrm>
                    <a:off x="2622622" y="2276544"/>
                    <a:ext cx="813738" cy="404880"/>
                  </a:xfrm>
                  <a:prstGeom prst="round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V</a:t>
                    </a:r>
                    <a:r>
                      <a:rPr kumimoji="0" lang="en-US" sz="22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MCU</a:t>
                    </a:r>
                  </a:p>
                </p:txBody>
              </p:sp>
              <p:sp>
                <p:nvSpPr>
                  <p:cNvPr id="66" name="Rectangle: Rounded Corners 493">
                    <a:extLst>
                      <a:ext uri="{FF2B5EF4-FFF2-40B4-BE49-F238E27FC236}">
                        <a16:creationId xmlns:a16="http://schemas.microsoft.com/office/drawing/2014/main" id="{7F5003C9-D90E-4454-BADB-44ABBEE8CB47}"/>
                      </a:ext>
                    </a:extLst>
                  </p:cNvPr>
                  <p:cNvSpPr/>
                  <p:nvPr/>
                </p:nvSpPr>
                <p:spPr>
                  <a:xfrm>
                    <a:off x="2626373" y="2762247"/>
                    <a:ext cx="813738" cy="404880"/>
                  </a:xfrm>
                  <a:prstGeom prst="round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V</a:t>
                    </a:r>
                    <a:r>
                      <a:rPr kumimoji="0" lang="en-US" sz="22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FPGA</a:t>
                    </a:r>
                  </a:p>
                </p:txBody>
              </p:sp>
              <p:sp>
                <p:nvSpPr>
                  <p:cNvPr id="67" name="Rectangle: Rounded Corners 495">
                    <a:extLst>
                      <a:ext uri="{FF2B5EF4-FFF2-40B4-BE49-F238E27FC236}">
                        <a16:creationId xmlns:a16="http://schemas.microsoft.com/office/drawing/2014/main" id="{33BA5278-DC86-4857-A9C1-3F69D42D9AE5}"/>
                      </a:ext>
                    </a:extLst>
                  </p:cNvPr>
                  <p:cNvSpPr/>
                  <p:nvPr/>
                </p:nvSpPr>
                <p:spPr>
                  <a:xfrm>
                    <a:off x="2622935" y="3667411"/>
                    <a:ext cx="813738" cy="404880"/>
                  </a:xfrm>
                  <a:prstGeom prst="round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V</a:t>
                    </a:r>
                    <a:r>
                      <a:rPr kumimoji="0" lang="en-US" sz="22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PA</a:t>
                    </a:r>
                  </a:p>
                </p:txBody>
              </p:sp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81C78ED4-B0D5-4E17-B3DE-60B13FBC614F}"/>
                      </a:ext>
                    </a:extLst>
                  </p:cNvPr>
                  <p:cNvGrpSpPr/>
                  <p:nvPr/>
                </p:nvGrpSpPr>
                <p:grpSpPr>
                  <a:xfrm>
                    <a:off x="2859123" y="2803229"/>
                    <a:ext cx="209570" cy="727795"/>
                    <a:chOff x="10331236" y="4596558"/>
                    <a:chExt cx="314510" cy="1092231"/>
                  </a:xfrm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AF4EC32D-EEC9-49BD-9E38-8B71F61FD1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31236" y="4787873"/>
                      <a:ext cx="314510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.</a:t>
                      </a:r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1B9BD11C-06FB-436B-B7CE-DCA3C5DB1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31236" y="4596558"/>
                      <a:ext cx="314510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.</a:t>
                      </a:r>
                    </a:p>
                  </p:txBody>
                </p:sp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87DBBEC5-901C-43DF-9A38-97876E702B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31236" y="4980903"/>
                      <a:ext cx="314510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.</a:t>
                      </a:r>
                    </a:p>
                  </p:txBody>
                </p:sp>
              </p:grp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84402E2B-DB0E-410B-9E7E-4637C5701AA4}"/>
                      </a:ext>
                    </a:extLst>
                  </p:cNvPr>
                  <p:cNvGrpSpPr/>
                  <p:nvPr/>
                </p:nvGrpSpPr>
                <p:grpSpPr>
                  <a:xfrm>
                    <a:off x="2013055" y="2468477"/>
                    <a:ext cx="496415" cy="2258138"/>
                    <a:chOff x="3230698" y="4083454"/>
                    <a:chExt cx="496415" cy="2258138"/>
                  </a:xfrm>
                </p:grpSpPr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E37B2044-CB7B-4772-B28D-4881951341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0698" y="5519303"/>
                      <a:ext cx="496415" cy="49641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75" name="Straight Arrow Connector 74">
                      <a:extLst>
                        <a:ext uri="{FF2B5EF4-FFF2-40B4-BE49-F238E27FC236}">
                          <a16:creationId xmlns:a16="http://schemas.microsoft.com/office/drawing/2014/main" id="{5CB63AA7-4BC5-4E59-807F-990CFE9F88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18611" y="5734012"/>
                      <a:ext cx="320589" cy="0"/>
                    </a:xfrm>
                    <a:prstGeom prst="straightConnector1">
                      <a:avLst/>
                    </a:prstGeom>
                    <a:ln w="19050" cap="flat">
                      <a:solidFill>
                        <a:schemeClr val="tx1"/>
                      </a:solidFill>
                      <a:round/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Arrow Connector 75">
                      <a:extLst>
                        <a:ext uri="{FF2B5EF4-FFF2-40B4-BE49-F238E27FC236}">
                          <a16:creationId xmlns:a16="http://schemas.microsoft.com/office/drawing/2014/main" id="{3637EB36-03AB-4D56-9630-95254572C1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78328" y="5843549"/>
                      <a:ext cx="201155" cy="0"/>
                    </a:xfrm>
                    <a:prstGeom prst="straightConnector1">
                      <a:avLst/>
                    </a:prstGeom>
                    <a:ln w="19050" cap="flat">
                      <a:solidFill>
                        <a:schemeClr val="tx1"/>
                      </a:solidFill>
                      <a:round/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7" name="Isosceles Triangle 76">
                      <a:extLst>
                        <a:ext uri="{FF2B5EF4-FFF2-40B4-BE49-F238E27FC236}">
                          <a16:creationId xmlns:a16="http://schemas.microsoft.com/office/drawing/2014/main" id="{F5FE6297-8A55-44C5-998A-B013BF58D3B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392860" y="6189658"/>
                      <a:ext cx="176244" cy="151934"/>
                    </a:xfrm>
                    <a:prstGeom prst="triangl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78" name="Straight Arrow Connector 77">
                      <a:extLst>
                        <a:ext uri="{FF2B5EF4-FFF2-40B4-BE49-F238E27FC236}">
                          <a16:creationId xmlns:a16="http://schemas.microsoft.com/office/drawing/2014/main" id="{DE8F187E-A0E8-4F56-8A05-E0A0CCC42E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80025" y="5839921"/>
                      <a:ext cx="0" cy="354201"/>
                    </a:xfrm>
                    <a:prstGeom prst="straightConnector1">
                      <a:avLst/>
                    </a:prstGeom>
                    <a:ln w="19050" cap="flat">
                      <a:solidFill>
                        <a:schemeClr val="tx1"/>
                      </a:solidFill>
                      <a:round/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Arrow Connector 78">
                      <a:extLst>
                        <a:ext uri="{FF2B5EF4-FFF2-40B4-BE49-F238E27FC236}">
                          <a16:creationId xmlns:a16="http://schemas.microsoft.com/office/drawing/2014/main" id="{3C63019B-6B85-49DA-8E28-9083DA7B0C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478905" y="4083454"/>
                      <a:ext cx="1120" cy="1650558"/>
                    </a:xfrm>
                    <a:prstGeom prst="straightConnector1">
                      <a:avLst/>
                    </a:prstGeom>
                    <a:ln w="19050" cap="flat">
                      <a:solidFill>
                        <a:schemeClr val="tx1"/>
                      </a:solidFill>
                      <a:round/>
                      <a:headEnd type="non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0" name="Straight Arrow Connector 69">
                    <a:extLst>
                      <a:ext uri="{FF2B5EF4-FFF2-40B4-BE49-F238E27FC236}">
                        <a16:creationId xmlns:a16="http://schemas.microsoft.com/office/drawing/2014/main" id="{F0CEA29F-F7D3-423C-AD87-E2BCAAEDF14C}"/>
                      </a:ext>
                    </a:extLst>
                  </p:cNvPr>
                  <p:cNvCxnSpPr>
                    <a:cxnSpLocks/>
                    <a:stCxn id="65" idx="1"/>
                  </p:cNvCxnSpPr>
                  <p:nvPr/>
                </p:nvCxnSpPr>
                <p:spPr>
                  <a:xfrm flipH="1">
                    <a:off x="2261262" y="2478984"/>
                    <a:ext cx="361360" cy="1558"/>
                  </a:xfrm>
                  <a:prstGeom prst="straightConnector1">
                    <a:avLst/>
                  </a:prstGeom>
                  <a:ln w="19050" cap="flat">
                    <a:solidFill>
                      <a:schemeClr val="tx1"/>
                    </a:solidFill>
                    <a:round/>
                    <a:headEnd type="non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Arrow Connector 70">
                    <a:extLst>
                      <a:ext uri="{FF2B5EF4-FFF2-40B4-BE49-F238E27FC236}">
                        <a16:creationId xmlns:a16="http://schemas.microsoft.com/office/drawing/2014/main" id="{5CF27980-2171-4D91-A541-67101EDEA7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251329" y="2964687"/>
                    <a:ext cx="371293" cy="0"/>
                  </a:xfrm>
                  <a:prstGeom prst="straightConnector1">
                    <a:avLst/>
                  </a:prstGeom>
                  <a:ln w="19050" cap="flat">
                    <a:solidFill>
                      <a:schemeClr val="tx1"/>
                    </a:solidFill>
                    <a:round/>
                    <a:headEnd type="non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Arrow Connector 71">
                    <a:extLst>
                      <a:ext uri="{FF2B5EF4-FFF2-40B4-BE49-F238E27FC236}">
                        <a16:creationId xmlns:a16="http://schemas.microsoft.com/office/drawing/2014/main" id="{47FBF4A6-1235-483F-8274-8A22615DED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261262" y="3771443"/>
                    <a:ext cx="361361" cy="0"/>
                  </a:xfrm>
                  <a:prstGeom prst="straightConnector1">
                    <a:avLst/>
                  </a:prstGeom>
                  <a:ln w="19050" cap="flat">
                    <a:solidFill>
                      <a:schemeClr val="tx1"/>
                    </a:solidFill>
                    <a:round/>
                    <a:headEnd type="non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49C8E9FB-E801-43D1-A680-9A60C0F313FE}"/>
                      </a:ext>
                    </a:extLst>
                  </p:cNvPr>
                  <p:cNvSpPr/>
                  <p:nvPr/>
                </p:nvSpPr>
                <p:spPr>
                  <a:xfrm>
                    <a:off x="1705984" y="3198849"/>
                    <a:ext cx="614142" cy="43088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V</a:t>
                    </a:r>
                    <a:r>
                      <a:rPr kumimoji="0" lang="en-US" sz="2200" b="1" i="0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Bat</a:t>
                    </a:r>
                    <a:endParaRPr kumimoji="0" lang="en-US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4" name="Rectangle 183"/>
                <p:cNvSpPr/>
                <p:nvPr/>
              </p:nvSpPr>
              <p:spPr>
                <a:xfrm>
                  <a:off x="4136573" y="6009010"/>
                  <a:ext cx="2957283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>
                    <a:buClrTx/>
                    <a:defRPr/>
                  </a:pPr>
                  <a:r>
                    <a:rPr lang="en-US" sz="2400" b="1" kern="1200" dirty="0">
                      <a:solidFill>
                        <a:prstClr val="black"/>
                      </a:solidFill>
                      <a:latin typeface="Calibri" panose="020F0502020204030204"/>
                    </a:rPr>
                    <a:t>Power</a:t>
                  </a:r>
                </a:p>
                <a:p>
                  <a:pPr lvl="0" algn="ctr">
                    <a:buClrTx/>
                    <a:defRPr/>
                  </a:pPr>
                  <a:r>
                    <a:rPr lang="en-US" sz="2400" b="1" kern="1200" dirty="0">
                      <a:solidFill>
                        <a:prstClr val="black"/>
                      </a:solidFill>
                      <a:latin typeface="Calibri" panose="020F0502020204030204"/>
                    </a:rPr>
                    <a:t>Management [30</a:t>
                  </a:r>
                  <a:r>
                    <a:rPr lang="el-GR" sz="2400" b="1" kern="1200" dirty="0">
                      <a:solidFill>
                        <a:prstClr val="black"/>
                      </a:solidFill>
                      <a:latin typeface="Calibri" panose="020F0502020204030204"/>
                    </a:rPr>
                    <a:t>μ</a:t>
                  </a:r>
                  <a:r>
                    <a:rPr lang="en-US" sz="2400" b="1" kern="1200" dirty="0">
                      <a:solidFill>
                        <a:prstClr val="black"/>
                      </a:solidFill>
                      <a:latin typeface="Calibri" panose="020F0502020204030204"/>
                    </a:rPr>
                    <a:t>W]</a:t>
                  </a:r>
                </a:p>
              </p:txBody>
            </p:sp>
          </p:grpSp>
          <p:cxnSp>
            <p:nvCxnSpPr>
              <p:cNvPr id="165" name="Elbow Connector 164"/>
              <p:cNvCxnSpPr>
                <a:endCxn id="51" idx="2"/>
              </p:cNvCxnSpPr>
              <p:nvPr/>
            </p:nvCxnSpPr>
            <p:spPr>
              <a:xfrm rot="10800000">
                <a:off x="3306704" y="5491861"/>
                <a:ext cx="3776209" cy="601718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171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9C3C-657C-4C28-985A-9AEE2BE4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TinySDR</a:t>
            </a:r>
            <a:endParaRPr lang="en-US" dirty="0"/>
          </a:p>
        </p:txBody>
      </p:sp>
      <p:sp>
        <p:nvSpPr>
          <p:cNvPr id="5" name="Shape 101">
            <a:extLst>
              <a:ext uri="{FF2B5EF4-FFF2-40B4-BE49-F238E27FC236}">
                <a16:creationId xmlns:a16="http://schemas.microsoft.com/office/drawing/2014/main" id="{015F5328-5E6C-4E53-9C4F-D43B8F869C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178805"/>
            <a:ext cx="9143999" cy="581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sz="2800" dirty="0"/>
              <a:t>First low-power SDR platform which supports </a:t>
            </a:r>
            <a:r>
              <a:rPr lang="en-US" sz="2800" dirty="0">
                <a:solidFill>
                  <a:srgbClr val="FFFF00"/>
                </a:solidFill>
              </a:rPr>
              <a:t>over-the-air update for PHY and MAC layers</a:t>
            </a:r>
          </a:p>
          <a:p>
            <a:pPr indent="-457200"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457200"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30uW</a:t>
            </a:r>
            <a:r>
              <a:rPr lang="en-US" sz="2800" dirty="0"/>
              <a:t> in sleep mode</a:t>
            </a:r>
          </a:p>
          <a:p>
            <a:pPr marL="800100" lvl="1" indent="-342900">
              <a:spcBef>
                <a:spcPts val="0"/>
              </a:spcBef>
              <a:buSzPts val="29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</a:rPr>
              <a:t>10000x </a:t>
            </a:r>
            <a:r>
              <a:rPr lang="en-US" sz="2400" dirty="0">
                <a:solidFill>
                  <a:schemeClr val="bg1"/>
                </a:solidFill>
              </a:rPr>
              <a:t>lower than existing platforms</a:t>
            </a:r>
          </a:p>
          <a:p>
            <a:pPr indent="-457200"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457200"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sz="2800" dirty="0"/>
              <a:t>Supports </a:t>
            </a:r>
            <a:r>
              <a:rPr lang="en-US" sz="2800" dirty="0">
                <a:solidFill>
                  <a:srgbClr val="FFFF00"/>
                </a:solidFill>
              </a:rPr>
              <a:t>900MHz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FF00"/>
                </a:solidFill>
              </a:rPr>
              <a:t>2.4GHz</a:t>
            </a:r>
            <a:r>
              <a:rPr lang="en-US" sz="2800" dirty="0"/>
              <a:t> ISM frequency bands, </a:t>
            </a:r>
            <a:r>
              <a:rPr lang="en-US" sz="2800" dirty="0">
                <a:solidFill>
                  <a:srgbClr val="FFFF00"/>
                </a:solidFill>
              </a:rPr>
              <a:t>4MHz</a:t>
            </a:r>
            <a:r>
              <a:rPr lang="en-US" sz="2800" dirty="0"/>
              <a:t> bandwidth and digital/analog sensor interfaces</a:t>
            </a:r>
            <a:endParaRPr lang="en-US" sz="2800" dirty="0">
              <a:solidFill>
                <a:srgbClr val="FFFF00"/>
              </a:solidFill>
            </a:endParaRPr>
          </a:p>
          <a:p>
            <a:pPr indent="-457200">
              <a:lnSpc>
                <a:spcPts val="26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sz="2800" dirty="0"/>
              <a:t>Has high sensitivities that match custom radio chipsets</a:t>
            </a:r>
            <a:endParaRPr lang="en-US" sz="2700" dirty="0"/>
          </a:p>
          <a:p>
            <a:pPr lvl="1" indent="-457200">
              <a:spcBef>
                <a:spcPts val="0"/>
              </a:spcBef>
              <a:buSzPts val="2900"/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</a:rPr>
              <a:t>-126 </a:t>
            </a:r>
            <a:r>
              <a:rPr lang="en-US" sz="2500" dirty="0" err="1">
                <a:solidFill>
                  <a:srgbClr val="FFFF00"/>
                </a:solidFill>
              </a:rPr>
              <a:t>dBm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/>
              <a:t>sensitivity for </a:t>
            </a:r>
            <a:r>
              <a:rPr lang="en-US" sz="2500" dirty="0" err="1"/>
              <a:t>LoRa</a:t>
            </a:r>
            <a:r>
              <a:rPr lang="en-US" sz="2500" dirty="0"/>
              <a:t> at 6 Kbps</a:t>
            </a:r>
          </a:p>
          <a:p>
            <a:pPr lvl="1" indent="-457200">
              <a:spcBef>
                <a:spcPts val="0"/>
              </a:spcBef>
              <a:buSzPts val="2900"/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</a:rPr>
              <a:t>-94 </a:t>
            </a:r>
            <a:r>
              <a:rPr lang="en-US" sz="2500" dirty="0" err="1">
                <a:solidFill>
                  <a:srgbClr val="FFFF00"/>
                </a:solidFill>
              </a:rPr>
              <a:t>dBm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/>
              <a:t>sensitivity for BLE beacon</a:t>
            </a:r>
          </a:p>
        </p:txBody>
      </p:sp>
    </p:spTree>
    <p:extLst>
      <p:ext uri="{BB962C8B-B14F-4D97-AF65-F5344CB8AC3E}">
        <p14:creationId xmlns:p14="http://schemas.microsoft.com/office/powerpoint/2010/main" val="41187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9C3C-657C-4C28-985A-9AEE2BE4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Academic community’s impact has been limited</a:t>
            </a: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CDE7F82D-38A3-462F-974F-CE884030F2B3}"/>
              </a:ext>
            </a:extLst>
          </p:cNvPr>
          <p:cNvSpPr/>
          <p:nvPr/>
        </p:nvSpPr>
        <p:spPr>
          <a:xfrm>
            <a:off x="313510" y="4412973"/>
            <a:ext cx="8516980" cy="126299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Can’t easily scale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IoT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testbeds or develop</a:t>
            </a:r>
          </a:p>
          <a:p>
            <a:pPr algn="ctr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low-power protocols</a:t>
            </a:r>
          </a:p>
        </p:txBody>
      </p:sp>
      <p:sp>
        <p:nvSpPr>
          <p:cNvPr id="21" name="Shape 101">
            <a:extLst>
              <a:ext uri="{FF2B5EF4-FFF2-40B4-BE49-F238E27FC236}">
                <a16:creationId xmlns:a16="http://schemas.microsoft.com/office/drawing/2014/main" id="{015F5328-5E6C-4E53-9C4F-D43B8F869C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" y="1178806"/>
            <a:ext cx="9144000" cy="323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2000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dirty="0"/>
              <a:t>Each protocol requires a dedicated inflexible chip</a:t>
            </a:r>
          </a:p>
          <a:p>
            <a:pPr indent="-457200">
              <a:lnSpc>
                <a:spcPct val="2000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dirty="0"/>
              <a:t>Many are proprietary </a:t>
            </a:r>
            <a:r>
              <a:rPr lang="en-US" dirty="0">
                <a:sym typeface="Wingdings" panose="05000000000000000000" pitchFamily="2" charset="2"/>
              </a:rPr>
              <a:t> Little room for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9C3C-657C-4C28-985A-9AEE2BE4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2796"/>
          </a:xfrm>
        </p:spPr>
        <p:txBody>
          <a:bodyPr/>
          <a:lstStyle/>
          <a:p>
            <a:r>
              <a:rPr lang="en-US" sz="4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Ideal </a:t>
            </a:r>
            <a:r>
              <a:rPr lang="en-US" sz="4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IoT</a:t>
            </a:r>
            <a:r>
              <a:rPr lang="en-US" sz="4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 Network Testbed</a:t>
            </a:r>
            <a:br>
              <a:rPr lang="en-US" sz="4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796"/>
            <a:ext cx="9143999" cy="54111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68" y="2634818"/>
            <a:ext cx="562981" cy="4056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26" y="4679817"/>
            <a:ext cx="662949" cy="4076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20" y="2522533"/>
            <a:ext cx="409128" cy="5236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98" y="3469362"/>
            <a:ext cx="409128" cy="5236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70" y="3272209"/>
            <a:ext cx="409128" cy="5236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3" y="2777383"/>
            <a:ext cx="409128" cy="5236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14" y="2431381"/>
            <a:ext cx="409128" cy="5236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13" y="2431997"/>
            <a:ext cx="562981" cy="40564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83" y="3218127"/>
            <a:ext cx="562981" cy="40564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08" y="2431381"/>
            <a:ext cx="562981" cy="40564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72" y="2896642"/>
            <a:ext cx="562981" cy="40564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68" y="3410934"/>
            <a:ext cx="562981" cy="40564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19" y="4602012"/>
            <a:ext cx="662949" cy="4076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282" y="5271972"/>
            <a:ext cx="662949" cy="40762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38" y="5241262"/>
            <a:ext cx="662949" cy="4076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83" y="5750763"/>
            <a:ext cx="662949" cy="40762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43" y="5588434"/>
            <a:ext cx="662949" cy="40762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221" y="4805824"/>
            <a:ext cx="747260" cy="54024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962" y="5578162"/>
            <a:ext cx="747260" cy="54024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8020" y="4864939"/>
            <a:ext cx="747260" cy="54024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5018" y="5414326"/>
            <a:ext cx="747260" cy="5402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222" y="5747699"/>
            <a:ext cx="747260" cy="540249"/>
          </a:xfrm>
          <a:prstGeom prst="rect">
            <a:avLst/>
          </a:prstGeom>
        </p:spPr>
      </p:pic>
      <p:sp>
        <p:nvSpPr>
          <p:cNvPr id="72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28726" y="3730666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1" y="2523669"/>
            <a:ext cx="562981" cy="405641"/>
          </a:xfrm>
          <a:prstGeom prst="rect">
            <a:avLst/>
          </a:prstGeom>
        </p:spPr>
      </p:pic>
      <p:sp>
        <p:nvSpPr>
          <p:cNvPr id="74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28726" y="3730666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5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20111" y="3730665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6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15804" y="3730664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7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15804" y="3730663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47" y="2591923"/>
            <a:ext cx="562981" cy="40564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02" y="2808613"/>
            <a:ext cx="562981" cy="40564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57" y="3317656"/>
            <a:ext cx="562981" cy="40564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01" y="3504617"/>
            <a:ext cx="562981" cy="405641"/>
          </a:xfrm>
          <a:prstGeom prst="rect">
            <a:avLst/>
          </a:prstGeom>
        </p:spPr>
      </p:pic>
      <p:sp>
        <p:nvSpPr>
          <p:cNvPr id="82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28726" y="4336898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3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24419" y="4336898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4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33033" y="4336898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5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33033" y="4345464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6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41647" y="4345464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0532" y="4853173"/>
            <a:ext cx="802236" cy="58687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599" y="4798612"/>
            <a:ext cx="802236" cy="58687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474" y="5571516"/>
            <a:ext cx="802236" cy="58687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8734" y="5708627"/>
            <a:ext cx="802236" cy="58687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4045" y="5403874"/>
            <a:ext cx="802236" cy="586871"/>
          </a:xfrm>
          <a:prstGeom prst="rect">
            <a:avLst/>
          </a:prstGeom>
        </p:spPr>
      </p:pic>
      <p:sp>
        <p:nvSpPr>
          <p:cNvPr id="59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827594" y="4328810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0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836208" y="4328809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6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844822" y="4328340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7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853437" y="4336897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8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858983" y="4337721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0" name="Letter">
            <a:extLst>
              <a:ext uri="{FF2B5EF4-FFF2-40B4-BE49-F238E27FC236}">
                <a16:creationId xmlns:a16="http://schemas.microsoft.com/office/drawing/2014/main" id="{395324A0-9FEF-41F9-AC04-FBEA04AC8CB3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858983" y="4344984"/>
            <a:ext cx="343634" cy="17181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9549" y="4566579"/>
            <a:ext cx="736296" cy="4924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8038" y="4653866"/>
            <a:ext cx="736296" cy="49247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2959" y="5216154"/>
            <a:ext cx="736296" cy="49247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5645" y="5240421"/>
            <a:ext cx="736296" cy="49247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5427" y="5562819"/>
            <a:ext cx="736296" cy="49247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4009" y="5708627"/>
            <a:ext cx="736296" cy="492473"/>
          </a:xfrm>
          <a:prstGeom prst="rect">
            <a:avLst/>
          </a:prstGeom>
        </p:spPr>
      </p:pic>
      <p:sp>
        <p:nvSpPr>
          <p:cNvPr id="69" name="Title 1">
            <a:extLst>
              <a:ext uri="{FF2B5EF4-FFF2-40B4-BE49-F238E27FC236}">
                <a16:creationId xmlns:a16="http://schemas.microsoft.com/office/drawing/2014/main" id="{AABB9C3C-657C-4C28-985A-9AEE2BE4AA32}"/>
              </a:ext>
            </a:extLst>
          </p:cNvPr>
          <p:cNvSpPr txBox="1">
            <a:spLocks/>
          </p:cNvSpPr>
          <p:nvPr/>
        </p:nvSpPr>
        <p:spPr>
          <a:xfrm>
            <a:off x="0" y="790073"/>
            <a:ext cx="9114099" cy="64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92D050"/>
                </a:solidFill>
                <a:latin typeface="Helvetica" charset="0"/>
                <a:ea typeface="Helvetica" charset="0"/>
                <a:cs typeface="Helvetica" charset="0"/>
              </a:rPr>
              <a:t>Battery-operated, duty-cycled SDR devices</a:t>
            </a:r>
            <a:endParaRPr lang="en-US" sz="32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8203" y="3709089"/>
            <a:ext cx="1063846" cy="78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7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6216 -0.1340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-6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13959 -0.1159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5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21198 -0.0997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11511 -0.0030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18559 0.031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1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21441 0.17129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85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21719 0.05393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26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591 0.095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47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3299 0.24607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122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05608 0.1687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75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8500"/>
                            </p:stCondLst>
                            <p:childTnLst>
                              <p:par>
                                <p:cTn id="2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022E-16 L 0.20382 0.06574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3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0.23854 0.11366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022E-16 L 0.11406 0.16806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84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31858 0.23588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0" y="117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31841 0.11273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0" y="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1948 0.23473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17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2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70" grpId="0" animBg="1"/>
      <p:bldP spid="70" grpId="1" animBg="1"/>
      <p:bldP spid="70" grpId="2" animBg="1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9C3C-657C-4C28-985A-9AEE2BE4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SDR must model constraints of </a:t>
            </a:r>
            <a:r>
              <a:rPr lang="en-US" sz="34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IoT</a:t>
            </a:r>
            <a:r>
              <a:rPr lang="en-US" sz="34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 endpoints</a:t>
            </a:r>
            <a:endParaRPr lang="en-US" sz="3400" dirty="0"/>
          </a:p>
        </p:txBody>
      </p:sp>
      <p:sp>
        <p:nvSpPr>
          <p:cNvPr id="6" name="Shape 101">
            <a:extLst>
              <a:ext uri="{FF2B5EF4-FFF2-40B4-BE49-F238E27FC236}">
                <a16:creationId xmlns:a16="http://schemas.microsoft.com/office/drawing/2014/main" id="{015F5328-5E6C-4E53-9C4F-D43B8F869C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549867"/>
            <a:ext cx="9144000" cy="554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2000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sz="3000" dirty="0"/>
              <a:t>Support duty-cycle </a:t>
            </a:r>
            <a:r>
              <a:rPr lang="en-US" sz="3000" dirty="0">
                <a:sym typeface="Wingdings" panose="05000000000000000000" pitchFamily="2" charset="2"/>
              </a:rPr>
              <a:t> Ultra-low power sleep mode</a:t>
            </a:r>
            <a:endParaRPr lang="en-US" sz="3000" dirty="0"/>
          </a:p>
          <a:p>
            <a:pPr indent="-457200">
              <a:lnSpc>
                <a:spcPct val="2000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sz="3000" dirty="0"/>
              <a:t>Battery-operated </a:t>
            </a:r>
            <a:r>
              <a:rPr lang="en-US" sz="3000" dirty="0">
                <a:sym typeface="Wingdings" panose="05000000000000000000" pitchFamily="2" charset="2"/>
              </a:rPr>
              <a:t> Low-power </a:t>
            </a:r>
            <a:r>
              <a:rPr lang="en-US" sz="3000" dirty="0" err="1">
                <a:sym typeface="Wingdings" panose="05000000000000000000" pitchFamily="2" charset="2"/>
              </a:rPr>
              <a:t>tx</a:t>
            </a:r>
            <a:r>
              <a:rPr lang="en-US" sz="3000" dirty="0">
                <a:sym typeface="Wingdings" panose="05000000000000000000" pitchFamily="2" charset="2"/>
              </a:rPr>
              <a:t>/</a:t>
            </a:r>
            <a:r>
              <a:rPr lang="en-US" sz="3000" dirty="0" err="1">
                <a:sym typeface="Wingdings" panose="05000000000000000000" pitchFamily="2" charset="2"/>
              </a:rPr>
              <a:t>rx</a:t>
            </a:r>
            <a:r>
              <a:rPr lang="en-US" sz="3000" dirty="0">
                <a:sym typeface="Wingdings" panose="05000000000000000000" pitchFamily="2" charset="2"/>
              </a:rPr>
              <a:t> mode</a:t>
            </a:r>
            <a:endParaRPr lang="en-US" sz="3000" dirty="0"/>
          </a:p>
          <a:p>
            <a:pPr indent="-457200">
              <a:lnSpc>
                <a:spcPct val="2000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sz="3000" dirty="0"/>
              <a:t>Ability to update PHY and MAC over-the-air wirelessly</a:t>
            </a:r>
          </a:p>
          <a:p>
            <a:pPr indent="-457200">
              <a:lnSpc>
                <a:spcPct val="2000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sz="3000" dirty="0"/>
              <a:t>Support interfaces with sensors</a:t>
            </a:r>
          </a:p>
          <a:p>
            <a:pPr indent="-457200">
              <a:lnSpc>
                <a:spcPct val="2000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885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-26027" y="2859813"/>
            <a:ext cx="9117260" cy="3597720"/>
            <a:chOff x="0" y="2089419"/>
            <a:chExt cx="9117260" cy="359772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5" r="1442" b="21554"/>
            <a:stretch/>
          </p:blipFill>
          <p:spPr>
            <a:xfrm>
              <a:off x="1660413" y="2089419"/>
              <a:ext cx="7277101" cy="2772094"/>
            </a:xfrm>
            <a:prstGeom prst="rect">
              <a:avLst/>
            </a:prstGeom>
          </p:spPr>
        </p:pic>
        <p:grpSp>
          <p:nvGrpSpPr>
            <p:cNvPr id="57" name="Group 56"/>
            <p:cNvGrpSpPr/>
            <p:nvPr/>
          </p:nvGrpSpPr>
          <p:grpSpPr>
            <a:xfrm>
              <a:off x="725109" y="2189522"/>
              <a:ext cx="1145755" cy="2790157"/>
              <a:chOff x="725109" y="2189522"/>
              <a:chExt cx="1145755" cy="2790157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725109" y="4579569"/>
                <a:ext cx="1145755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0.01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725109" y="4181227"/>
                <a:ext cx="1145755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0.1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25109" y="3782886"/>
                <a:ext cx="1145755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25109" y="3384545"/>
                <a:ext cx="1145755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725109" y="2986204"/>
                <a:ext cx="1145755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100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25109" y="2587863"/>
                <a:ext cx="1145755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1000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725109" y="2189522"/>
                <a:ext cx="1145755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10000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 rot="16200000">
              <a:off x="-727940" y="3001514"/>
              <a:ext cx="24715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Sleep Power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Consumption (</a:t>
              </a:r>
              <a:r>
                <a:rPr lang="en-US" sz="2000" b="1" dirty="0" err="1">
                  <a:solidFill>
                    <a:schemeClr val="bg1"/>
                  </a:solidFill>
                </a:rPr>
                <a:t>mW</a:t>
              </a:r>
              <a:r>
                <a:rPr lang="en-US" sz="2000" b="1" dirty="0">
                  <a:solidFill>
                    <a:schemeClr val="bg1"/>
                  </a:solidFill>
                </a:rPr>
                <a:t>)</a:t>
              </a: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1586653" y="4855793"/>
              <a:ext cx="7530607" cy="831346"/>
              <a:chOff x="1586653" y="4855793"/>
              <a:chExt cx="7530607" cy="831346"/>
            </a:xfrm>
          </p:grpSpPr>
          <p:sp>
            <p:nvSpPr>
              <p:cNvPr id="105" name="TextBox 104"/>
              <p:cNvSpPr txBox="1"/>
              <p:nvPr/>
            </p:nvSpPr>
            <p:spPr>
              <a:xfrm rot="19500000">
                <a:off x="1586653" y="4974706"/>
                <a:ext cx="1145755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USRP</a:t>
                </a:r>
              </a:p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E310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 rot="19500000">
                <a:off x="2542845" y="4974706"/>
                <a:ext cx="1145755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USRP</a:t>
                </a:r>
              </a:p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B200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 rot="19500000">
                <a:off x="3421918" y="5007757"/>
                <a:ext cx="1145755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1"/>
                    </a:solidFill>
                  </a:rPr>
                  <a:t>bladeRF</a:t>
                </a:r>
                <a:endParaRPr lang="en-US" sz="18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2.0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 rot="19500000">
                <a:off x="4223872" y="5040808"/>
                <a:ext cx="136609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1"/>
                    </a:solidFill>
                  </a:rPr>
                  <a:t>LimeSDR</a:t>
                </a:r>
                <a:r>
                  <a:rPr lang="en-US" sz="1800" dirty="0">
                    <a:solidFill>
                      <a:schemeClr val="bg1"/>
                    </a:solidFill>
                  </a:rPr>
                  <a:t> Mini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 rot="19500000">
                <a:off x="5213112" y="4855793"/>
                <a:ext cx="1366092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Pluto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SDR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 rot="19500000">
                <a:off x="5993029" y="5009681"/>
                <a:ext cx="1366092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chemeClr val="bg1"/>
                    </a:solidFill>
                  </a:rPr>
                  <a:t>uSDR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 rot="19500000">
                <a:off x="6916167" y="5009681"/>
                <a:ext cx="1366092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chemeClr val="bg1"/>
                    </a:solidFill>
                  </a:rPr>
                  <a:t>GalioT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 rot="19500000">
                <a:off x="7751168" y="5047338"/>
                <a:ext cx="1366092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chemeClr val="bg1"/>
                    </a:solidFill>
                  </a:rPr>
                  <a:t>TinySDR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2542844" y="2387808"/>
              <a:ext cx="11457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N/A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333348" y="2387808"/>
              <a:ext cx="11457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N/A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23280" y="2387808"/>
              <a:ext cx="11457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N/A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86" y="2725229"/>
            <a:ext cx="9100014" cy="4021788"/>
            <a:chOff x="43986" y="2725229"/>
            <a:chExt cx="9100014" cy="4021788"/>
          </a:xfrm>
        </p:grpSpPr>
        <p:grpSp>
          <p:nvGrpSpPr>
            <p:cNvPr id="11" name="Group 10"/>
            <p:cNvGrpSpPr/>
            <p:nvPr/>
          </p:nvGrpSpPr>
          <p:grpSpPr>
            <a:xfrm>
              <a:off x="43986" y="2725229"/>
              <a:ext cx="9100014" cy="4021788"/>
              <a:chOff x="43986" y="2725229"/>
              <a:chExt cx="9100014" cy="402178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43986" y="2725229"/>
                <a:ext cx="9100014" cy="4021788"/>
                <a:chOff x="43986" y="2725229"/>
                <a:chExt cx="9100014" cy="4021788"/>
              </a:xfrm>
            </p:grpSpPr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1367" y="3085631"/>
                  <a:ext cx="8232633" cy="2833586"/>
                </a:xfrm>
                <a:prstGeom prst="rect">
                  <a:avLst/>
                </a:prstGeom>
              </p:spPr>
            </p:pic>
            <p:grpSp>
              <p:nvGrpSpPr>
                <p:cNvPr id="64" name="Group 63"/>
                <p:cNvGrpSpPr/>
                <p:nvPr/>
              </p:nvGrpSpPr>
              <p:grpSpPr>
                <a:xfrm>
                  <a:off x="43986" y="2725229"/>
                  <a:ext cx="9056027" cy="4021788"/>
                  <a:chOff x="97357" y="1841472"/>
                  <a:chExt cx="9056027" cy="4021788"/>
                </a:xfrm>
              </p:grpSpPr>
              <p:sp>
                <p:nvSpPr>
                  <p:cNvPr id="65" name="TextBox 64"/>
                  <p:cNvSpPr txBox="1"/>
                  <p:nvPr/>
                </p:nvSpPr>
                <p:spPr>
                  <a:xfrm rot="16200000">
                    <a:off x="-1503846" y="3442675"/>
                    <a:ext cx="36025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Power Consumption (</a:t>
                    </a:r>
                    <a:r>
                      <a:rPr lang="en-US" sz="2000" b="1" dirty="0" err="1">
                        <a:solidFill>
                          <a:schemeClr val="bg1"/>
                        </a:solidFill>
                      </a:rPr>
                      <a:t>mW</a:t>
                    </a:r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)</a:t>
                    </a: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 rot="-2100000">
                    <a:off x="746765" y="5289327"/>
                    <a:ext cx="11457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1800" dirty="0">
                        <a:solidFill>
                          <a:schemeClr val="bg1"/>
                        </a:solidFill>
                      </a:rPr>
                      <a:t>UBX 40</a:t>
                    </a: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 rot="-2100000">
                    <a:off x="1754980" y="5150827"/>
                    <a:ext cx="1145755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1800" dirty="0">
                        <a:solidFill>
                          <a:schemeClr val="bg1"/>
                        </a:solidFill>
                      </a:rPr>
                      <a:t>USRP</a:t>
                    </a:r>
                  </a:p>
                  <a:p>
                    <a:pPr algn="ctr"/>
                    <a:r>
                      <a:rPr lang="en-US" sz="1800" dirty="0">
                        <a:solidFill>
                          <a:schemeClr val="bg1"/>
                        </a:solidFill>
                      </a:rPr>
                      <a:t>E310</a:t>
                    </a:r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 rot="-2100000">
                    <a:off x="2597940" y="5150827"/>
                    <a:ext cx="1145755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1800" dirty="0">
                        <a:solidFill>
                          <a:schemeClr val="bg1"/>
                        </a:solidFill>
                      </a:rPr>
                      <a:t>USRP</a:t>
                    </a:r>
                  </a:p>
                  <a:p>
                    <a:pPr algn="ctr"/>
                    <a:r>
                      <a:rPr lang="en-US" sz="1800" dirty="0">
                        <a:solidFill>
                          <a:schemeClr val="bg1"/>
                        </a:solidFill>
                      </a:rPr>
                      <a:t>B200</a:t>
                    </a:r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 rot="-2100000">
                    <a:off x="3462934" y="5183878"/>
                    <a:ext cx="1145755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1800" dirty="0" err="1">
                        <a:solidFill>
                          <a:schemeClr val="bg1"/>
                        </a:solidFill>
                      </a:rPr>
                      <a:t>bladeRF</a:t>
                    </a:r>
                    <a:endParaRPr lang="en-US" sz="1800" dirty="0">
                      <a:solidFill>
                        <a:schemeClr val="bg1"/>
                      </a:solidFill>
                    </a:endParaRPr>
                  </a:p>
                  <a:p>
                    <a:pPr algn="ctr"/>
                    <a:r>
                      <a:rPr lang="en-US" sz="1800" dirty="0">
                        <a:solidFill>
                          <a:schemeClr val="bg1"/>
                        </a:solidFill>
                      </a:rPr>
                      <a:t>2.0</a:t>
                    </a:r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 rot="-2100000">
                    <a:off x="4261825" y="5216929"/>
                    <a:ext cx="136609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1800" dirty="0" err="1">
                        <a:solidFill>
                          <a:schemeClr val="bg1"/>
                        </a:solidFill>
                      </a:rPr>
                      <a:t>LimeSDR</a:t>
                    </a:r>
                    <a:r>
                      <a:rPr lang="en-US" sz="1800" dirty="0">
                        <a:solidFill>
                          <a:schemeClr val="bg1"/>
                        </a:solidFill>
                      </a:rPr>
                      <a:t> Mini</a:t>
                    </a:r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 rot="-2100000">
                    <a:off x="5192917" y="5031914"/>
                    <a:ext cx="136609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chemeClr val="bg1"/>
                        </a:solidFill>
                      </a:rPr>
                      <a:t>Pluto</a:t>
                    </a:r>
                  </a:p>
                  <a:p>
                    <a:pPr algn="ctr"/>
                    <a:r>
                      <a:rPr lang="en-US" sz="2000" dirty="0">
                        <a:solidFill>
                          <a:schemeClr val="bg1"/>
                        </a:solidFill>
                      </a:rPr>
                      <a:t>SDR</a:t>
                    </a: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 rot="-2100000">
                    <a:off x="6024860" y="5185802"/>
                    <a:ext cx="136609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2000" dirty="0" err="1">
                        <a:solidFill>
                          <a:schemeClr val="bg1"/>
                        </a:solidFill>
                      </a:rPr>
                      <a:t>uSDR</a:t>
                    </a:r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 rot="-2100000">
                    <a:off x="6856800" y="5185802"/>
                    <a:ext cx="136609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2000" dirty="0" err="1">
                        <a:solidFill>
                          <a:schemeClr val="bg1"/>
                        </a:solidFill>
                      </a:rPr>
                      <a:t>GalioT</a:t>
                    </a:r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 rot="-2100000">
                    <a:off x="7787292" y="5223459"/>
                    <a:ext cx="136609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2000" dirty="0" err="1">
                        <a:solidFill>
                          <a:schemeClr val="bg1"/>
                        </a:solidFill>
                      </a:rPr>
                      <a:t>TinySDR</a:t>
                    </a:r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225991" y="4757214"/>
                    <a:ext cx="11457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1800" dirty="0">
                        <a:solidFill>
                          <a:schemeClr val="bg1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225991" y="2136666"/>
                    <a:ext cx="11457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1800" dirty="0">
                        <a:solidFill>
                          <a:schemeClr val="bg1"/>
                        </a:solidFill>
                      </a:rPr>
                      <a:t>1400</a:t>
                    </a: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225991" y="2511030"/>
                    <a:ext cx="11457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1800" dirty="0">
                        <a:solidFill>
                          <a:schemeClr val="bg1"/>
                        </a:solidFill>
                      </a:rPr>
                      <a:t>1200</a:t>
                    </a: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225991" y="2885394"/>
                    <a:ext cx="11457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1800" dirty="0">
                        <a:solidFill>
                          <a:schemeClr val="bg1"/>
                        </a:solidFill>
                      </a:rPr>
                      <a:t>1000</a:t>
                    </a: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225991" y="3259758"/>
                    <a:ext cx="11457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1800" dirty="0">
                        <a:solidFill>
                          <a:schemeClr val="bg1"/>
                        </a:solidFill>
                      </a:rPr>
                      <a:t>800</a:t>
                    </a: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225991" y="3634122"/>
                    <a:ext cx="11457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1800" dirty="0">
                        <a:solidFill>
                          <a:schemeClr val="bg1"/>
                        </a:solidFill>
                      </a:rPr>
                      <a:t>600</a:t>
                    </a: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225991" y="4008486"/>
                    <a:ext cx="11457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1800" dirty="0">
                        <a:solidFill>
                          <a:schemeClr val="bg1"/>
                        </a:solidFill>
                      </a:rPr>
                      <a:t>400</a:t>
                    </a: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225991" y="4382850"/>
                    <a:ext cx="11457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sz="1800" dirty="0">
                        <a:solidFill>
                          <a:schemeClr val="bg1"/>
                        </a:solidFill>
                      </a:rPr>
                      <a:t>200</a:t>
                    </a:r>
                  </a:p>
                </p:txBody>
              </p:sp>
            </p:grpSp>
          </p:grpSp>
          <p:grpSp>
            <p:nvGrpSpPr>
              <p:cNvPr id="7" name="Group 6"/>
              <p:cNvGrpSpPr/>
              <p:nvPr/>
            </p:nvGrpSpPr>
            <p:grpSpPr>
              <a:xfrm>
                <a:off x="5618602" y="3142862"/>
                <a:ext cx="3236904" cy="523220"/>
                <a:chOff x="4880472" y="3286083"/>
                <a:chExt cx="3236904" cy="52322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6574012" y="3286083"/>
                  <a:ext cx="1543364" cy="523220"/>
                  <a:chOff x="6574012" y="3286083"/>
                  <a:chExt cx="1543364" cy="523220"/>
                </a:xfrm>
              </p:grpSpPr>
              <p:sp>
                <p:nvSpPr>
                  <p:cNvPr id="3" name="Flowchart: Process 2"/>
                  <p:cNvSpPr/>
                  <p:nvPr/>
                </p:nvSpPr>
                <p:spPr>
                  <a:xfrm>
                    <a:off x="7149411" y="3348523"/>
                    <a:ext cx="967965" cy="398341"/>
                  </a:xfrm>
                  <a:prstGeom prst="flowChartProcess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6574012" y="3286083"/>
                    <a:ext cx="65378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chemeClr val="bg1"/>
                        </a:solidFill>
                      </a:rPr>
                      <a:t>TX</a:t>
                    </a:r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4880472" y="3286083"/>
                  <a:ext cx="1638642" cy="523220"/>
                  <a:chOff x="6478734" y="3286083"/>
                  <a:chExt cx="1638642" cy="523220"/>
                </a:xfrm>
              </p:grpSpPr>
              <p:sp>
                <p:nvSpPr>
                  <p:cNvPr id="60" name="Flowchart: Process 59"/>
                  <p:cNvSpPr/>
                  <p:nvPr/>
                </p:nvSpPr>
                <p:spPr>
                  <a:xfrm>
                    <a:off x="7149411" y="3348523"/>
                    <a:ext cx="967965" cy="398341"/>
                  </a:xfrm>
                  <a:prstGeom prst="flowChartProcess">
                    <a:avLst/>
                  </a:prstGeom>
                  <a:solidFill>
                    <a:srgbClr val="0058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6478734" y="3286083"/>
                    <a:ext cx="74905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chemeClr val="bg1"/>
                        </a:solidFill>
                      </a:rPr>
                      <a:t>RX</a:t>
                    </a:r>
                  </a:p>
                </p:txBody>
              </p:sp>
            </p:grpSp>
          </p:grpSp>
        </p:grpSp>
        <p:sp>
          <p:nvSpPr>
            <p:cNvPr id="12" name="TextBox 11"/>
            <p:cNvSpPr txBox="1"/>
            <p:nvPr/>
          </p:nvSpPr>
          <p:spPr>
            <a:xfrm>
              <a:off x="7059792" y="5098206"/>
              <a:ext cx="7181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No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TX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BB9C3C-657C-4C28-985A-9AEE2BE4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Existing SDRs don’t satisfy these requirements</a:t>
            </a:r>
            <a:endParaRPr lang="en-US" sz="3200" dirty="0"/>
          </a:p>
        </p:txBody>
      </p:sp>
      <p:sp>
        <p:nvSpPr>
          <p:cNvPr id="26" name="Flowchart: Process 25"/>
          <p:cNvSpPr/>
          <p:nvPr/>
        </p:nvSpPr>
        <p:spPr>
          <a:xfrm>
            <a:off x="7873103" y="5261575"/>
            <a:ext cx="1098277" cy="1522178"/>
          </a:xfrm>
          <a:prstGeom prst="flowChartProcess">
            <a:avLst/>
          </a:prstGeom>
          <a:noFill/>
          <a:ln w="50800">
            <a:solidFill>
              <a:srgbClr val="1BBC2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101">
            <a:extLst>
              <a:ext uri="{FF2B5EF4-FFF2-40B4-BE49-F238E27FC236}">
                <a16:creationId xmlns:a16="http://schemas.microsoft.com/office/drawing/2014/main" id="{015F5328-5E6C-4E53-9C4F-D43B8F869C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6836" y="1178805"/>
            <a:ext cx="8957695" cy="355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2000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dirty="0"/>
              <a:t>Sleep power 10000 times too high</a:t>
            </a:r>
          </a:p>
          <a:p>
            <a:pPr indent="-457200">
              <a:lnSpc>
                <a:spcPct val="2000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dirty="0"/>
              <a:t>Radio module consumes high power for </a:t>
            </a:r>
            <a:r>
              <a:rPr lang="en-US" dirty="0" err="1"/>
              <a:t>tx</a:t>
            </a:r>
            <a:r>
              <a:rPr lang="en-US" dirty="0"/>
              <a:t>/</a:t>
            </a:r>
            <a:r>
              <a:rPr lang="en-US" dirty="0" err="1"/>
              <a:t>rx</a:t>
            </a:r>
            <a:endParaRPr lang="en-US" dirty="0"/>
          </a:p>
          <a:p>
            <a:pPr indent="-457200">
              <a:lnSpc>
                <a:spcPct val="2000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dirty="0"/>
              <a:t>Require USB or Ethernet to update firmware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7812252" y="5144875"/>
            <a:ext cx="1178790" cy="1352437"/>
          </a:xfrm>
          <a:prstGeom prst="flowChartProcess">
            <a:avLst/>
          </a:prstGeom>
          <a:noFill/>
          <a:ln w="50800">
            <a:solidFill>
              <a:srgbClr val="1BBC2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9C3C-657C-4C28-985A-9AEE2BE4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TinySDR</a:t>
            </a:r>
            <a:endParaRPr lang="en-US" dirty="0"/>
          </a:p>
        </p:txBody>
      </p:sp>
      <p:sp>
        <p:nvSpPr>
          <p:cNvPr id="5" name="Shape 101">
            <a:extLst>
              <a:ext uri="{FF2B5EF4-FFF2-40B4-BE49-F238E27FC236}">
                <a16:creationId xmlns:a16="http://schemas.microsoft.com/office/drawing/2014/main" id="{015F5328-5E6C-4E53-9C4F-D43B8F869C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178805"/>
            <a:ext cx="9143999" cy="581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sz="2800" dirty="0"/>
              <a:t>First low-power SDR platform which supports </a:t>
            </a:r>
            <a:r>
              <a:rPr lang="en-US" sz="2800" dirty="0">
                <a:solidFill>
                  <a:srgbClr val="FFFF00"/>
                </a:solidFill>
              </a:rPr>
              <a:t>over-the-air update for PHY and MAC layers</a:t>
            </a:r>
          </a:p>
          <a:p>
            <a:pPr indent="-457200"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457200"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30uW</a:t>
            </a:r>
            <a:r>
              <a:rPr lang="en-US" sz="2800" dirty="0"/>
              <a:t> in sleep mode</a:t>
            </a:r>
          </a:p>
          <a:p>
            <a:pPr marL="800100" lvl="1" indent="-342900">
              <a:spcBef>
                <a:spcPts val="0"/>
              </a:spcBef>
              <a:buSzPts val="29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</a:rPr>
              <a:t>10000x </a:t>
            </a:r>
            <a:r>
              <a:rPr lang="en-US" sz="2400" dirty="0">
                <a:solidFill>
                  <a:schemeClr val="bg1"/>
                </a:solidFill>
              </a:rPr>
              <a:t>lower than existing platforms</a:t>
            </a:r>
          </a:p>
          <a:p>
            <a:pPr indent="-457200"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457200"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sz="2800" dirty="0"/>
              <a:t>Supports </a:t>
            </a:r>
            <a:r>
              <a:rPr lang="en-US" sz="2800" dirty="0">
                <a:solidFill>
                  <a:srgbClr val="FFFF00"/>
                </a:solidFill>
              </a:rPr>
              <a:t>900MHz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FF00"/>
                </a:solidFill>
              </a:rPr>
              <a:t>2.4GHz</a:t>
            </a:r>
            <a:r>
              <a:rPr lang="en-US" sz="2800" dirty="0"/>
              <a:t> ISM frequency bands, </a:t>
            </a:r>
            <a:r>
              <a:rPr lang="en-US" sz="2800" dirty="0">
                <a:solidFill>
                  <a:srgbClr val="FFFF00"/>
                </a:solidFill>
              </a:rPr>
              <a:t>4MHz</a:t>
            </a:r>
            <a:r>
              <a:rPr lang="en-US" sz="2800" dirty="0"/>
              <a:t> bandwidth and digital/analog sensor interfaces</a:t>
            </a:r>
            <a:endParaRPr lang="en-US" sz="2800" dirty="0">
              <a:solidFill>
                <a:srgbClr val="FFFF00"/>
              </a:solidFill>
            </a:endParaRPr>
          </a:p>
          <a:p>
            <a:pPr indent="-457200">
              <a:lnSpc>
                <a:spcPts val="26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sz="2800" dirty="0"/>
              <a:t>Has high sensitivities that match custom radio chipsets</a:t>
            </a:r>
            <a:endParaRPr lang="en-US" sz="2700" dirty="0"/>
          </a:p>
          <a:p>
            <a:pPr lvl="1" indent="-457200">
              <a:spcBef>
                <a:spcPts val="0"/>
              </a:spcBef>
              <a:buSzPts val="2900"/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</a:rPr>
              <a:t>-126 </a:t>
            </a:r>
            <a:r>
              <a:rPr lang="en-US" sz="2500" dirty="0" err="1">
                <a:solidFill>
                  <a:srgbClr val="FFFF00"/>
                </a:solidFill>
              </a:rPr>
              <a:t>dBm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/>
              <a:t>sensitivity for </a:t>
            </a:r>
            <a:r>
              <a:rPr lang="en-US" sz="2500" dirty="0" err="1"/>
              <a:t>LoRa</a:t>
            </a:r>
            <a:r>
              <a:rPr lang="en-US" sz="2500" dirty="0"/>
              <a:t> at 6 Kbps</a:t>
            </a:r>
          </a:p>
          <a:p>
            <a:pPr lvl="1" indent="-457200">
              <a:spcBef>
                <a:spcPts val="0"/>
              </a:spcBef>
              <a:buSzPts val="2900"/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</a:rPr>
              <a:t>-94 </a:t>
            </a:r>
            <a:r>
              <a:rPr lang="en-US" sz="2500" dirty="0" err="1">
                <a:solidFill>
                  <a:srgbClr val="FFFF00"/>
                </a:solidFill>
              </a:rPr>
              <a:t>dBm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/>
              <a:t>sensitivity for Bluetooth beacons</a:t>
            </a:r>
          </a:p>
        </p:txBody>
      </p:sp>
    </p:spTree>
    <p:extLst>
      <p:ext uri="{BB962C8B-B14F-4D97-AF65-F5344CB8AC3E}">
        <p14:creationId xmlns:p14="http://schemas.microsoft.com/office/powerpoint/2010/main" val="9299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9C3C-657C-4C28-985A-9AEE2BE4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TinySDR</a:t>
            </a:r>
            <a:r>
              <a:rPr lang="en-US" dirty="0"/>
              <a:t> Platform Design</a:t>
            </a: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015F5328-5E6C-4E53-9C4F-D43B8F869C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8660" y="1178805"/>
            <a:ext cx="9034669" cy="567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2000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dirty="0"/>
              <a:t>Physical layer design</a:t>
            </a:r>
          </a:p>
          <a:p>
            <a:pPr indent="-457200">
              <a:lnSpc>
                <a:spcPct val="2000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dirty="0"/>
              <a:t>MAC layer design</a:t>
            </a:r>
          </a:p>
          <a:p>
            <a:pPr indent="-457200">
              <a:lnSpc>
                <a:spcPct val="200000"/>
              </a:lnSpc>
              <a:spcBef>
                <a:spcPts val="0"/>
              </a:spcBef>
              <a:buSzPts val="2900"/>
              <a:buFont typeface="Arial" panose="020B0604020202020204" pitchFamily="34" charset="0"/>
              <a:buChar char="•"/>
            </a:pPr>
            <a:r>
              <a:rPr lang="en-US" dirty="0"/>
              <a:t>Over-the-air update</a:t>
            </a:r>
          </a:p>
        </p:txBody>
      </p:sp>
    </p:spTree>
    <p:extLst>
      <p:ext uri="{BB962C8B-B14F-4D97-AF65-F5344CB8AC3E}">
        <p14:creationId xmlns:p14="http://schemas.microsoft.com/office/powerpoint/2010/main" val="30680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3600"/>
            </a:pPr>
            <a:r>
              <a:rPr lang="en-US" sz="48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Physical Layer Requirements</a:t>
            </a:r>
            <a:endParaRPr lang="en-US" sz="4800" dirty="0">
              <a:solidFill>
                <a:schemeClr val="accent3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7" name="Shape 101">
            <a:extLst>
              <a:ext uri="{FF2B5EF4-FFF2-40B4-BE49-F238E27FC236}">
                <a16:creationId xmlns:a16="http://schemas.microsoft.com/office/drawing/2014/main" id="{015F5328-5E6C-4E53-9C4F-D43B8F869C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016" y="1143000"/>
            <a:ext cx="9037983" cy="428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3550" indent="-457200">
              <a:lnSpc>
                <a:spcPct val="200000"/>
              </a:lnSpc>
              <a:spcBef>
                <a:spcPts val="0"/>
              </a:spcBef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I/O supports 4MHz bandwidth</a:t>
            </a:r>
          </a:p>
          <a:p>
            <a:pPr marL="795338" lvl="1" indent="-450850">
              <a:lnSpc>
                <a:spcPct val="200000"/>
              </a:lnSpc>
              <a:spcBef>
                <a:spcPts val="0"/>
              </a:spcBef>
              <a:buClrTx/>
              <a:buSzPts val="29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sym typeface="Wingdings" panose="05000000000000000000" pitchFamily="2" charset="2"/>
              </a:rPr>
              <a:t>Each I/Q sample 32bits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  <a:sym typeface="Wingdings" panose="05000000000000000000" pitchFamily="2" charset="2"/>
              </a:rPr>
              <a:t> 128Mbps</a:t>
            </a:r>
          </a:p>
          <a:p>
            <a:pPr marL="290513" indent="-457200">
              <a:lnSpc>
                <a:spcPct val="200000"/>
              </a:lnSpc>
              <a:spcBef>
                <a:spcPts val="0"/>
              </a:spcBef>
              <a:buClrTx/>
              <a:buSzPts val="29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Real-time processing of 128Mbps data</a:t>
            </a:r>
          </a:p>
          <a:p>
            <a:pPr marL="795338" lvl="1" indent="-504825">
              <a:lnSpc>
                <a:spcPct val="200000"/>
              </a:lnSpc>
              <a:spcBef>
                <a:spcPts val="0"/>
              </a:spcBef>
              <a:buClrTx/>
              <a:buSzPts val="29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De/modulation running at line rate</a:t>
            </a:r>
          </a:p>
          <a:p>
            <a:pPr marL="741363" lvl="1" indent="-450850">
              <a:lnSpc>
                <a:spcPct val="200000"/>
              </a:lnSpc>
              <a:spcBef>
                <a:spcPts val="0"/>
              </a:spcBef>
              <a:buClrTx/>
              <a:buSzPts val="2900"/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15">
            <a:extLst>
              <a:ext uri="{FF2B5EF4-FFF2-40B4-BE49-F238E27FC236}">
                <a16:creationId xmlns:a16="http://schemas.microsoft.com/office/drawing/2014/main" id="{CDE7F82D-38A3-462F-974F-CE884030F2B3}"/>
              </a:ext>
            </a:extLst>
          </p:cNvPr>
          <p:cNvSpPr/>
          <p:nvPr/>
        </p:nvSpPr>
        <p:spPr>
          <a:xfrm>
            <a:off x="366517" y="5047050"/>
            <a:ext cx="8516980" cy="135015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 these I/O and processing capabilities on a low-power device</a:t>
            </a:r>
          </a:p>
        </p:txBody>
      </p:sp>
    </p:spTree>
    <p:extLst>
      <p:ext uri="{BB962C8B-B14F-4D97-AF65-F5344CB8AC3E}">
        <p14:creationId xmlns:p14="http://schemas.microsoft.com/office/powerpoint/2010/main" val="24974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28640</TotalTime>
  <Words>699</Words>
  <Application>Microsoft Office PowerPoint</Application>
  <PresentationFormat>On-screen Show (4:3)</PresentationFormat>
  <Paragraphs>291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Helvetica</vt:lpstr>
      <vt:lpstr>Calibri</vt:lpstr>
      <vt:lpstr>Wingdings</vt:lpstr>
      <vt:lpstr>Theme2</vt:lpstr>
      <vt:lpstr>TinySDR</vt:lpstr>
      <vt:lpstr>IoT Ecosystem is Fast-Changing</vt:lpstr>
      <vt:lpstr>Academic community’s impact has been limited</vt:lpstr>
      <vt:lpstr>Ideal IoT Network Testbed </vt:lpstr>
      <vt:lpstr>SDR must model constraints of IoT endpoints</vt:lpstr>
      <vt:lpstr>Existing SDRs don’t satisfy these requirements</vt:lpstr>
      <vt:lpstr>TinySDR</vt:lpstr>
      <vt:lpstr>TinySDR Platform Design</vt:lpstr>
      <vt:lpstr>PowerPoint Presentation</vt:lpstr>
      <vt:lpstr>PowerPoint Presentation</vt:lpstr>
      <vt:lpstr>TinySDR Platform Design</vt:lpstr>
      <vt:lpstr>PowerPoint Presentation</vt:lpstr>
      <vt:lpstr>PowerPoint Presentation</vt:lpstr>
      <vt:lpstr>TinySDR Platform Design</vt:lpstr>
      <vt:lpstr>Over-the-Air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TinySDR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Battery-free HD Video Streaming</dc:title>
  <dc:creator>Saman Naderiparizi;Mehrdad Hessar</dc:creator>
  <cp:lastModifiedBy>presentation</cp:lastModifiedBy>
  <cp:revision>1036</cp:revision>
  <dcterms:modified xsi:type="dcterms:W3CDTF">2020-02-28T00:38:51Z</dcterms:modified>
</cp:coreProperties>
</file>